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sldIdLst>
    <p:sldId id="256" r:id="rId2"/>
    <p:sldId id="263" r:id="rId3"/>
    <p:sldId id="262" r:id="rId4"/>
    <p:sldId id="301" r:id="rId5"/>
    <p:sldId id="259" r:id="rId6"/>
    <p:sldId id="260" r:id="rId7"/>
    <p:sldId id="264" r:id="rId8"/>
    <p:sldId id="261" r:id="rId9"/>
    <p:sldId id="265" r:id="rId10"/>
    <p:sldId id="278" r:id="rId11"/>
    <p:sldId id="272" r:id="rId12"/>
    <p:sldId id="271" r:id="rId13"/>
    <p:sldId id="275" r:id="rId14"/>
    <p:sldId id="273" r:id="rId15"/>
    <p:sldId id="274" r:id="rId16"/>
    <p:sldId id="276" r:id="rId17"/>
    <p:sldId id="277" r:id="rId18"/>
    <p:sldId id="279" r:id="rId19"/>
    <p:sldId id="280" r:id="rId20"/>
    <p:sldId id="281" r:id="rId21"/>
    <p:sldId id="282" r:id="rId22"/>
    <p:sldId id="283" r:id="rId23"/>
    <p:sldId id="284" r:id="rId24"/>
    <p:sldId id="302" r:id="rId25"/>
    <p:sldId id="303" r:id="rId26"/>
    <p:sldId id="304" r:id="rId27"/>
    <p:sldId id="305" r:id="rId28"/>
    <p:sldId id="306" r:id="rId29"/>
    <p:sldId id="307" r:id="rId30"/>
    <p:sldId id="308" r:id="rId31"/>
    <p:sldId id="309" r:id="rId32"/>
    <p:sldId id="310" r:id="rId33"/>
    <p:sldId id="296" r:id="rId34"/>
    <p:sldId id="311" r:id="rId35"/>
    <p:sldId id="312" r:id="rId36"/>
    <p:sldId id="297" r:id="rId37"/>
    <p:sldId id="298" r:id="rId38"/>
    <p:sldId id="299" r:id="rId39"/>
    <p:sldId id="300" r:id="rId40"/>
    <p:sldId id="286" r:id="rId41"/>
    <p:sldId id="287" r:id="rId42"/>
    <p:sldId id="288" r:id="rId43"/>
    <p:sldId id="289" r:id="rId44"/>
    <p:sldId id="290" r:id="rId45"/>
    <p:sldId id="291" r:id="rId46"/>
    <p:sldId id="292" r:id="rId47"/>
    <p:sldId id="293" r:id="rId48"/>
    <p:sldId id="294" r:id="rId49"/>
    <p:sldId id="295" r:id="rId50"/>
    <p:sldId id="313" r:id="rId51"/>
    <p:sldId id="314" r:id="rId52"/>
    <p:sldId id="269" r:id="rId53"/>
    <p:sldId id="285" r:id="rId54"/>
  </p:sldIdLst>
  <p:sldSz cx="12192000" cy="6858000"/>
  <p:notesSz cx="6858000" cy="9144000"/>
  <p:embeddedFontLst>
    <p:embeddedFont>
      <p:font typeface="Century Gothic" panose="020B0502020202020204" pitchFamily="34" charset="0"/>
      <p:regular r:id="rId55"/>
      <p:bold r:id="rId56"/>
      <p:italic r:id="rId57"/>
      <p:boldItalic r:id="rId58"/>
    </p:embeddedFont>
    <p:embeddedFont>
      <p:font typeface="Wingdings 3" panose="05040102010807070707" pitchFamily="18" charset="2"/>
      <p:regular r:id="rId5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tanjali Makineni" initials="GM" lastIdx="1" clrIdx="0">
    <p:extLst>
      <p:ext uri="{19B8F6BF-5375-455C-9EA6-DF929625EA0E}">
        <p15:presenceInfo xmlns:p15="http://schemas.microsoft.com/office/powerpoint/2012/main" userId="e24f918acbc3757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2" d="100"/>
          <a:sy n="72" d="100"/>
        </p:scale>
        <p:origin x="45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etanjali Makineni" userId="e24f918acbc37578" providerId="LiveId" clId="{94B12EAD-67B8-4443-AA95-38BAC8F74BE4}"/>
    <pc:docChg chg="addSld delSld">
      <pc:chgData name="Geetanjali Makineni" userId="e24f918acbc37578" providerId="LiveId" clId="{94B12EAD-67B8-4443-AA95-38BAC8F74BE4}" dt="2020-05-05T04:58:02.508" v="1" actId="47"/>
      <pc:docMkLst>
        <pc:docMk/>
      </pc:docMkLst>
      <pc:sldChg chg="new del">
        <pc:chgData name="Geetanjali Makineni" userId="e24f918acbc37578" providerId="LiveId" clId="{94B12EAD-67B8-4443-AA95-38BAC8F74BE4}" dt="2020-05-05T04:58:02.508" v="1" actId="47"/>
        <pc:sldMkLst>
          <pc:docMk/>
          <pc:sldMk cId="1584003163" sldId="31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C4749-94EA-4EEC-92C6-78E33D85095B}" type="doc">
      <dgm:prSet loTypeId="urn:microsoft.com/office/officeart/2005/8/layout/process4" loCatId="process" qsTypeId="urn:microsoft.com/office/officeart/2005/8/quickstyle/simple1" qsCatId="simple" csTypeId="urn:microsoft.com/office/officeart/2005/8/colors/accent0_3" csCatId="mainScheme"/>
      <dgm:spPr/>
      <dgm:t>
        <a:bodyPr/>
        <a:lstStyle/>
        <a:p>
          <a:endParaRPr lang="en-US"/>
        </a:p>
      </dgm:t>
    </dgm:pt>
    <dgm:pt modelId="{9E3E04FA-BA25-4D2B-B159-4010370C6CBE}">
      <dgm:prSet/>
      <dgm:spPr/>
      <dgm:t>
        <a:bodyPr/>
        <a:lstStyle/>
        <a:p>
          <a:r>
            <a:rPr lang="en-US"/>
            <a:t>To Analyze the crime occurring in Kansas City using data such as,</a:t>
          </a:r>
        </a:p>
      </dgm:t>
    </dgm:pt>
    <dgm:pt modelId="{58B10800-72A3-4FB2-B2A8-341F74DD30AA}" type="parTrans" cxnId="{FE6BFA65-91EB-4C75-9461-B280148F689C}">
      <dgm:prSet/>
      <dgm:spPr/>
      <dgm:t>
        <a:bodyPr/>
        <a:lstStyle/>
        <a:p>
          <a:endParaRPr lang="en-US"/>
        </a:p>
      </dgm:t>
    </dgm:pt>
    <dgm:pt modelId="{AAB0C152-2DB7-4D19-B322-CA52DFE05FE9}" type="sibTrans" cxnId="{FE6BFA65-91EB-4C75-9461-B280148F689C}">
      <dgm:prSet/>
      <dgm:spPr/>
      <dgm:t>
        <a:bodyPr/>
        <a:lstStyle/>
        <a:p>
          <a:endParaRPr lang="en-US"/>
        </a:p>
      </dgm:t>
    </dgm:pt>
    <dgm:pt modelId="{AF0B5091-634E-4B87-A26E-2D287580ADD5}">
      <dgm:prSet/>
      <dgm:spPr/>
      <dgm:t>
        <a:bodyPr/>
        <a:lstStyle/>
        <a:p>
          <a:r>
            <a:rPr lang="en-US"/>
            <a:t>Type of crime</a:t>
          </a:r>
        </a:p>
      </dgm:t>
    </dgm:pt>
    <dgm:pt modelId="{AAF1055D-FBD1-4B4E-A278-C44CAF9C304B}" type="parTrans" cxnId="{85849761-954E-45B2-A968-295088C50C11}">
      <dgm:prSet/>
      <dgm:spPr/>
      <dgm:t>
        <a:bodyPr/>
        <a:lstStyle/>
        <a:p>
          <a:endParaRPr lang="en-US"/>
        </a:p>
      </dgm:t>
    </dgm:pt>
    <dgm:pt modelId="{568B4289-3A47-45DF-8421-978DAE3D1618}" type="sibTrans" cxnId="{85849761-954E-45B2-A968-295088C50C11}">
      <dgm:prSet/>
      <dgm:spPr/>
      <dgm:t>
        <a:bodyPr/>
        <a:lstStyle/>
        <a:p>
          <a:endParaRPr lang="en-US"/>
        </a:p>
      </dgm:t>
    </dgm:pt>
    <dgm:pt modelId="{C104BBE9-E78F-419A-A448-728CB15727C0}">
      <dgm:prSet/>
      <dgm:spPr/>
      <dgm:t>
        <a:bodyPr/>
        <a:lstStyle/>
        <a:p>
          <a:r>
            <a:rPr lang="en-US"/>
            <a:t>Location of Crime</a:t>
          </a:r>
        </a:p>
      </dgm:t>
    </dgm:pt>
    <dgm:pt modelId="{6324E76F-BE67-4EDD-BED1-98C3C9209472}" type="parTrans" cxnId="{3F070545-DC62-4A72-A654-9AD8827B10ED}">
      <dgm:prSet/>
      <dgm:spPr/>
      <dgm:t>
        <a:bodyPr/>
        <a:lstStyle/>
        <a:p>
          <a:endParaRPr lang="en-US"/>
        </a:p>
      </dgm:t>
    </dgm:pt>
    <dgm:pt modelId="{BA275D4A-914D-40E3-96BD-F91540B201FD}" type="sibTrans" cxnId="{3F070545-DC62-4A72-A654-9AD8827B10ED}">
      <dgm:prSet/>
      <dgm:spPr/>
      <dgm:t>
        <a:bodyPr/>
        <a:lstStyle/>
        <a:p>
          <a:endParaRPr lang="en-US"/>
        </a:p>
      </dgm:t>
    </dgm:pt>
    <dgm:pt modelId="{122C07AA-1855-4162-8DCF-4BDF95FF0589}">
      <dgm:prSet/>
      <dgm:spPr/>
      <dgm:t>
        <a:bodyPr/>
        <a:lstStyle/>
        <a:p>
          <a:r>
            <a:rPr lang="en-US"/>
            <a:t>Firearm Used Flag</a:t>
          </a:r>
        </a:p>
      </dgm:t>
    </dgm:pt>
    <dgm:pt modelId="{6C39CC3B-5575-493A-AFFF-F35F7ECF9904}" type="parTrans" cxnId="{86169950-59A2-4247-869B-D52FF8512448}">
      <dgm:prSet/>
      <dgm:spPr/>
      <dgm:t>
        <a:bodyPr/>
        <a:lstStyle/>
        <a:p>
          <a:endParaRPr lang="en-US"/>
        </a:p>
      </dgm:t>
    </dgm:pt>
    <dgm:pt modelId="{45FDF9E2-00C7-424C-B675-D2A7D9FCD2A3}" type="sibTrans" cxnId="{86169950-59A2-4247-869B-D52FF8512448}">
      <dgm:prSet/>
      <dgm:spPr/>
      <dgm:t>
        <a:bodyPr/>
        <a:lstStyle/>
        <a:p>
          <a:endParaRPr lang="en-US"/>
        </a:p>
      </dgm:t>
    </dgm:pt>
    <dgm:pt modelId="{008610ED-D7C6-4597-AF9B-35016E0662C6}">
      <dgm:prSet/>
      <dgm:spPr/>
      <dgm:t>
        <a:bodyPr/>
        <a:lstStyle/>
        <a:p>
          <a:r>
            <a:rPr lang="en-US"/>
            <a:t>Time of occurrence of the crime. Using the above data, the intensity of crimes was analyzed to infer the severity.</a:t>
          </a:r>
        </a:p>
      </dgm:t>
    </dgm:pt>
    <dgm:pt modelId="{56F5CC40-75DE-4B63-96A9-82C87B60A540}" type="parTrans" cxnId="{0006B8E1-2B9E-473A-97CF-942F7FD18FFE}">
      <dgm:prSet/>
      <dgm:spPr/>
      <dgm:t>
        <a:bodyPr/>
        <a:lstStyle/>
        <a:p>
          <a:endParaRPr lang="en-US"/>
        </a:p>
      </dgm:t>
    </dgm:pt>
    <dgm:pt modelId="{F3D9E28C-3A14-43B5-A967-5366F73F01F6}" type="sibTrans" cxnId="{0006B8E1-2B9E-473A-97CF-942F7FD18FFE}">
      <dgm:prSet/>
      <dgm:spPr/>
      <dgm:t>
        <a:bodyPr/>
        <a:lstStyle/>
        <a:p>
          <a:endParaRPr lang="en-US"/>
        </a:p>
      </dgm:t>
    </dgm:pt>
    <dgm:pt modelId="{F0CE538F-BA5D-483C-88D9-9A31DA80A141}">
      <dgm:prSet/>
      <dgm:spPr/>
      <dgm:t>
        <a:bodyPr/>
        <a:lstStyle/>
        <a:p>
          <a:r>
            <a:rPr lang="en-US" dirty="0"/>
            <a:t>These data provides all the necessary information about the crimes Using this data we will able to provide inference and draw decisions on the severity of crimes and in which locations they occur. </a:t>
          </a:r>
        </a:p>
      </dgm:t>
    </dgm:pt>
    <dgm:pt modelId="{62E36040-F8DE-4A3D-B9A6-5BDD5154377F}" type="parTrans" cxnId="{EFCAEBB5-E78B-4D4B-BD8F-9FE8CF0B92DD}">
      <dgm:prSet/>
      <dgm:spPr/>
      <dgm:t>
        <a:bodyPr/>
        <a:lstStyle/>
        <a:p>
          <a:endParaRPr lang="en-US"/>
        </a:p>
      </dgm:t>
    </dgm:pt>
    <dgm:pt modelId="{8F58D39C-CF50-432A-9AF4-B67014F4BB6D}" type="sibTrans" cxnId="{EFCAEBB5-E78B-4D4B-BD8F-9FE8CF0B92DD}">
      <dgm:prSet/>
      <dgm:spPr/>
      <dgm:t>
        <a:bodyPr/>
        <a:lstStyle/>
        <a:p>
          <a:endParaRPr lang="en-US"/>
        </a:p>
      </dgm:t>
    </dgm:pt>
    <dgm:pt modelId="{2EA8FF89-30BC-4539-8149-4B8A050D2539}" type="pres">
      <dgm:prSet presAssocID="{AC4C4749-94EA-4EEC-92C6-78E33D85095B}" presName="Name0" presStyleCnt="0">
        <dgm:presLayoutVars>
          <dgm:dir/>
          <dgm:animLvl val="lvl"/>
          <dgm:resizeHandles val="exact"/>
        </dgm:presLayoutVars>
      </dgm:prSet>
      <dgm:spPr/>
    </dgm:pt>
    <dgm:pt modelId="{23B5AD57-0465-46A5-97ED-BBF1A2B13C4C}" type="pres">
      <dgm:prSet presAssocID="{F0CE538F-BA5D-483C-88D9-9A31DA80A141}" presName="boxAndChildren" presStyleCnt="0"/>
      <dgm:spPr/>
    </dgm:pt>
    <dgm:pt modelId="{CF79F74D-8D49-4984-AFD7-F4F05BD92CFD}" type="pres">
      <dgm:prSet presAssocID="{F0CE538F-BA5D-483C-88D9-9A31DA80A141}" presName="parentTextBox" presStyleLbl="node1" presStyleIdx="0" presStyleCnt="2"/>
      <dgm:spPr/>
    </dgm:pt>
    <dgm:pt modelId="{111E48C8-C0DC-43A6-BC7C-52521C6823C8}" type="pres">
      <dgm:prSet presAssocID="{AAB0C152-2DB7-4D19-B322-CA52DFE05FE9}" presName="sp" presStyleCnt="0"/>
      <dgm:spPr/>
    </dgm:pt>
    <dgm:pt modelId="{CDD8230D-6EB4-4997-BE33-60BBCFD6E5CA}" type="pres">
      <dgm:prSet presAssocID="{9E3E04FA-BA25-4D2B-B159-4010370C6CBE}" presName="arrowAndChildren" presStyleCnt="0"/>
      <dgm:spPr/>
    </dgm:pt>
    <dgm:pt modelId="{8E6BCD5B-03BF-4924-81D9-7AFD5A60A4F1}" type="pres">
      <dgm:prSet presAssocID="{9E3E04FA-BA25-4D2B-B159-4010370C6CBE}" presName="parentTextArrow" presStyleLbl="node1" presStyleIdx="0" presStyleCnt="2"/>
      <dgm:spPr/>
    </dgm:pt>
    <dgm:pt modelId="{1DB1F950-F2BF-4E54-BB7A-84E0ECE880D7}" type="pres">
      <dgm:prSet presAssocID="{9E3E04FA-BA25-4D2B-B159-4010370C6CBE}" presName="arrow" presStyleLbl="node1" presStyleIdx="1" presStyleCnt="2"/>
      <dgm:spPr/>
    </dgm:pt>
    <dgm:pt modelId="{AAB87F1C-3E1D-4E60-9B99-BC7B3ABF0DDC}" type="pres">
      <dgm:prSet presAssocID="{9E3E04FA-BA25-4D2B-B159-4010370C6CBE}" presName="descendantArrow" presStyleCnt="0"/>
      <dgm:spPr/>
    </dgm:pt>
    <dgm:pt modelId="{2CF5627F-0E1A-4352-8128-6E2765D228E0}" type="pres">
      <dgm:prSet presAssocID="{AF0B5091-634E-4B87-A26E-2D287580ADD5}" presName="childTextArrow" presStyleLbl="fgAccFollowNode1" presStyleIdx="0" presStyleCnt="4">
        <dgm:presLayoutVars>
          <dgm:bulletEnabled val="1"/>
        </dgm:presLayoutVars>
      </dgm:prSet>
      <dgm:spPr/>
    </dgm:pt>
    <dgm:pt modelId="{5B369FC8-15ED-414B-94BE-BE2A6CB0A2EF}" type="pres">
      <dgm:prSet presAssocID="{C104BBE9-E78F-419A-A448-728CB15727C0}" presName="childTextArrow" presStyleLbl="fgAccFollowNode1" presStyleIdx="1" presStyleCnt="4">
        <dgm:presLayoutVars>
          <dgm:bulletEnabled val="1"/>
        </dgm:presLayoutVars>
      </dgm:prSet>
      <dgm:spPr/>
    </dgm:pt>
    <dgm:pt modelId="{8DA7A944-87A2-4FC8-A476-78DD218AC4D1}" type="pres">
      <dgm:prSet presAssocID="{122C07AA-1855-4162-8DCF-4BDF95FF0589}" presName="childTextArrow" presStyleLbl="fgAccFollowNode1" presStyleIdx="2" presStyleCnt="4">
        <dgm:presLayoutVars>
          <dgm:bulletEnabled val="1"/>
        </dgm:presLayoutVars>
      </dgm:prSet>
      <dgm:spPr/>
    </dgm:pt>
    <dgm:pt modelId="{0C8BDF7A-C52F-4A01-9D9C-0C93E36FACF3}" type="pres">
      <dgm:prSet presAssocID="{008610ED-D7C6-4597-AF9B-35016E0662C6}" presName="childTextArrow" presStyleLbl="fgAccFollowNode1" presStyleIdx="3" presStyleCnt="4">
        <dgm:presLayoutVars>
          <dgm:bulletEnabled val="1"/>
        </dgm:presLayoutVars>
      </dgm:prSet>
      <dgm:spPr/>
    </dgm:pt>
  </dgm:ptLst>
  <dgm:cxnLst>
    <dgm:cxn modelId="{F8C96906-AEE0-43CE-9BA7-D5DB66F5EB3C}" type="presOf" srcId="{9E3E04FA-BA25-4D2B-B159-4010370C6CBE}" destId="{1DB1F950-F2BF-4E54-BB7A-84E0ECE880D7}" srcOrd="1" destOrd="0" presId="urn:microsoft.com/office/officeart/2005/8/layout/process4"/>
    <dgm:cxn modelId="{0F92EF07-BB82-4FFE-81F0-A694EE2B2BD1}" type="presOf" srcId="{122C07AA-1855-4162-8DCF-4BDF95FF0589}" destId="{8DA7A944-87A2-4FC8-A476-78DD218AC4D1}" srcOrd="0" destOrd="0" presId="urn:microsoft.com/office/officeart/2005/8/layout/process4"/>
    <dgm:cxn modelId="{41E9B410-41E8-4271-A4DF-B1FECA880B04}" type="presOf" srcId="{AF0B5091-634E-4B87-A26E-2D287580ADD5}" destId="{2CF5627F-0E1A-4352-8128-6E2765D228E0}" srcOrd="0" destOrd="0" presId="urn:microsoft.com/office/officeart/2005/8/layout/process4"/>
    <dgm:cxn modelId="{85849761-954E-45B2-A968-295088C50C11}" srcId="{9E3E04FA-BA25-4D2B-B159-4010370C6CBE}" destId="{AF0B5091-634E-4B87-A26E-2D287580ADD5}" srcOrd="0" destOrd="0" parTransId="{AAF1055D-FBD1-4B4E-A278-C44CAF9C304B}" sibTransId="{568B4289-3A47-45DF-8421-978DAE3D1618}"/>
    <dgm:cxn modelId="{77F48642-0CF9-4652-B610-8A7464E95678}" type="presOf" srcId="{F0CE538F-BA5D-483C-88D9-9A31DA80A141}" destId="{CF79F74D-8D49-4984-AFD7-F4F05BD92CFD}" srcOrd="0" destOrd="0" presId="urn:microsoft.com/office/officeart/2005/8/layout/process4"/>
    <dgm:cxn modelId="{3F070545-DC62-4A72-A654-9AD8827B10ED}" srcId="{9E3E04FA-BA25-4D2B-B159-4010370C6CBE}" destId="{C104BBE9-E78F-419A-A448-728CB15727C0}" srcOrd="1" destOrd="0" parTransId="{6324E76F-BE67-4EDD-BED1-98C3C9209472}" sibTransId="{BA275D4A-914D-40E3-96BD-F91540B201FD}"/>
    <dgm:cxn modelId="{FE6BFA65-91EB-4C75-9461-B280148F689C}" srcId="{AC4C4749-94EA-4EEC-92C6-78E33D85095B}" destId="{9E3E04FA-BA25-4D2B-B159-4010370C6CBE}" srcOrd="0" destOrd="0" parTransId="{58B10800-72A3-4FB2-B2A8-341F74DD30AA}" sibTransId="{AAB0C152-2DB7-4D19-B322-CA52DFE05FE9}"/>
    <dgm:cxn modelId="{537AC748-417F-40DF-8B60-D8B1FFE3FAEC}" type="presOf" srcId="{AC4C4749-94EA-4EEC-92C6-78E33D85095B}" destId="{2EA8FF89-30BC-4539-8149-4B8A050D2539}" srcOrd="0" destOrd="0" presId="urn:microsoft.com/office/officeart/2005/8/layout/process4"/>
    <dgm:cxn modelId="{86169950-59A2-4247-869B-D52FF8512448}" srcId="{9E3E04FA-BA25-4D2B-B159-4010370C6CBE}" destId="{122C07AA-1855-4162-8DCF-4BDF95FF0589}" srcOrd="2" destOrd="0" parTransId="{6C39CC3B-5575-493A-AFFF-F35F7ECF9904}" sibTransId="{45FDF9E2-00C7-424C-B675-D2A7D9FCD2A3}"/>
    <dgm:cxn modelId="{563B8199-41FB-44E2-BA37-190D500A3283}" type="presOf" srcId="{008610ED-D7C6-4597-AF9B-35016E0662C6}" destId="{0C8BDF7A-C52F-4A01-9D9C-0C93E36FACF3}" srcOrd="0" destOrd="0" presId="urn:microsoft.com/office/officeart/2005/8/layout/process4"/>
    <dgm:cxn modelId="{83F18CA4-7574-4C91-B692-53ECCCBB56EA}" type="presOf" srcId="{9E3E04FA-BA25-4D2B-B159-4010370C6CBE}" destId="{8E6BCD5B-03BF-4924-81D9-7AFD5A60A4F1}" srcOrd="0" destOrd="0" presId="urn:microsoft.com/office/officeart/2005/8/layout/process4"/>
    <dgm:cxn modelId="{EFCAEBB5-E78B-4D4B-BD8F-9FE8CF0B92DD}" srcId="{AC4C4749-94EA-4EEC-92C6-78E33D85095B}" destId="{F0CE538F-BA5D-483C-88D9-9A31DA80A141}" srcOrd="1" destOrd="0" parTransId="{62E36040-F8DE-4A3D-B9A6-5BDD5154377F}" sibTransId="{8F58D39C-CF50-432A-9AF4-B67014F4BB6D}"/>
    <dgm:cxn modelId="{0006B8E1-2B9E-473A-97CF-942F7FD18FFE}" srcId="{9E3E04FA-BA25-4D2B-B159-4010370C6CBE}" destId="{008610ED-D7C6-4597-AF9B-35016E0662C6}" srcOrd="3" destOrd="0" parTransId="{56F5CC40-75DE-4B63-96A9-82C87B60A540}" sibTransId="{F3D9E28C-3A14-43B5-A967-5366F73F01F6}"/>
    <dgm:cxn modelId="{F97BD8F7-11B4-4873-ADB9-98AE64376A0C}" type="presOf" srcId="{C104BBE9-E78F-419A-A448-728CB15727C0}" destId="{5B369FC8-15ED-414B-94BE-BE2A6CB0A2EF}" srcOrd="0" destOrd="0" presId="urn:microsoft.com/office/officeart/2005/8/layout/process4"/>
    <dgm:cxn modelId="{D64143BD-7845-4725-9863-5A7E68EC7EBC}" type="presParOf" srcId="{2EA8FF89-30BC-4539-8149-4B8A050D2539}" destId="{23B5AD57-0465-46A5-97ED-BBF1A2B13C4C}" srcOrd="0" destOrd="0" presId="urn:microsoft.com/office/officeart/2005/8/layout/process4"/>
    <dgm:cxn modelId="{457826AC-76C1-4E73-817A-6EA7996EDACF}" type="presParOf" srcId="{23B5AD57-0465-46A5-97ED-BBF1A2B13C4C}" destId="{CF79F74D-8D49-4984-AFD7-F4F05BD92CFD}" srcOrd="0" destOrd="0" presId="urn:microsoft.com/office/officeart/2005/8/layout/process4"/>
    <dgm:cxn modelId="{9DC4240D-AB40-43C5-8645-C2F11BEE57CF}" type="presParOf" srcId="{2EA8FF89-30BC-4539-8149-4B8A050D2539}" destId="{111E48C8-C0DC-43A6-BC7C-52521C6823C8}" srcOrd="1" destOrd="0" presId="urn:microsoft.com/office/officeart/2005/8/layout/process4"/>
    <dgm:cxn modelId="{6054414C-7C38-490C-86D2-A3B133B16C16}" type="presParOf" srcId="{2EA8FF89-30BC-4539-8149-4B8A050D2539}" destId="{CDD8230D-6EB4-4997-BE33-60BBCFD6E5CA}" srcOrd="2" destOrd="0" presId="urn:microsoft.com/office/officeart/2005/8/layout/process4"/>
    <dgm:cxn modelId="{9106D291-910F-482F-95DE-64BDB73E5E0F}" type="presParOf" srcId="{CDD8230D-6EB4-4997-BE33-60BBCFD6E5CA}" destId="{8E6BCD5B-03BF-4924-81D9-7AFD5A60A4F1}" srcOrd="0" destOrd="0" presId="urn:microsoft.com/office/officeart/2005/8/layout/process4"/>
    <dgm:cxn modelId="{7E834378-4B42-45C7-AB8C-6FE32B670F41}" type="presParOf" srcId="{CDD8230D-6EB4-4997-BE33-60BBCFD6E5CA}" destId="{1DB1F950-F2BF-4E54-BB7A-84E0ECE880D7}" srcOrd="1" destOrd="0" presId="urn:microsoft.com/office/officeart/2005/8/layout/process4"/>
    <dgm:cxn modelId="{F7B87532-A54F-47EA-B90F-AEC65886F4E1}" type="presParOf" srcId="{CDD8230D-6EB4-4997-BE33-60BBCFD6E5CA}" destId="{AAB87F1C-3E1D-4E60-9B99-BC7B3ABF0DDC}" srcOrd="2" destOrd="0" presId="urn:microsoft.com/office/officeart/2005/8/layout/process4"/>
    <dgm:cxn modelId="{20046E53-6D95-4152-B47F-3A2E9066147C}" type="presParOf" srcId="{AAB87F1C-3E1D-4E60-9B99-BC7B3ABF0DDC}" destId="{2CF5627F-0E1A-4352-8128-6E2765D228E0}" srcOrd="0" destOrd="0" presId="urn:microsoft.com/office/officeart/2005/8/layout/process4"/>
    <dgm:cxn modelId="{DC914702-CFDB-4B20-9F72-845E4990968B}" type="presParOf" srcId="{AAB87F1C-3E1D-4E60-9B99-BC7B3ABF0DDC}" destId="{5B369FC8-15ED-414B-94BE-BE2A6CB0A2EF}" srcOrd="1" destOrd="0" presId="urn:microsoft.com/office/officeart/2005/8/layout/process4"/>
    <dgm:cxn modelId="{6888EA5C-EDFA-4741-A288-71BF58D7B8DB}" type="presParOf" srcId="{AAB87F1C-3E1D-4E60-9B99-BC7B3ABF0DDC}" destId="{8DA7A944-87A2-4FC8-A476-78DD218AC4D1}" srcOrd="2" destOrd="0" presId="urn:microsoft.com/office/officeart/2005/8/layout/process4"/>
    <dgm:cxn modelId="{2235BBBD-9E41-46EE-AB66-087A81369AF2}" type="presParOf" srcId="{AAB87F1C-3E1D-4E60-9B99-BC7B3ABF0DDC}" destId="{0C8BDF7A-C52F-4A01-9D9C-0C93E36FACF3}" srcOrd="3"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B4DB3F-C1C0-49C2-B448-31E9B3F9553B}" type="doc">
      <dgm:prSet loTypeId="urn:microsoft.com/office/officeart/2005/8/layout/vProcess5" loCatId="process" qsTypeId="urn:microsoft.com/office/officeart/2005/8/quickstyle/simple4" qsCatId="simple" csTypeId="urn:microsoft.com/office/officeart/2005/8/colors/colorful2" csCatId="colorful" phldr="1"/>
      <dgm:spPr/>
      <dgm:t>
        <a:bodyPr/>
        <a:lstStyle/>
        <a:p>
          <a:endParaRPr lang="en-US"/>
        </a:p>
      </dgm:t>
    </dgm:pt>
    <dgm:pt modelId="{35D992FF-3AC5-4833-8B04-EBE11D514AD7}">
      <dgm:prSet/>
      <dgm:spPr/>
      <dgm:t>
        <a:bodyPr/>
        <a:lstStyle/>
        <a:p>
          <a:r>
            <a:rPr lang="en-US" dirty="0"/>
            <a:t>AWS-S3 Bucket : Stored Crime Data set</a:t>
          </a:r>
        </a:p>
      </dgm:t>
    </dgm:pt>
    <dgm:pt modelId="{DFD8A751-F6F7-4024-952D-D7EF78C93036}" type="parTrans" cxnId="{9BDFDA7A-15CD-486A-8AE3-6363B13F9ABA}">
      <dgm:prSet/>
      <dgm:spPr/>
      <dgm:t>
        <a:bodyPr/>
        <a:lstStyle/>
        <a:p>
          <a:endParaRPr lang="en-US"/>
        </a:p>
      </dgm:t>
    </dgm:pt>
    <dgm:pt modelId="{B0D309FF-E3E4-4DF9-8FD4-B74CF8B334BF}" type="sibTrans" cxnId="{9BDFDA7A-15CD-486A-8AE3-6363B13F9ABA}">
      <dgm:prSet/>
      <dgm:spPr/>
      <dgm:t>
        <a:bodyPr/>
        <a:lstStyle/>
        <a:p>
          <a:endParaRPr lang="en-US"/>
        </a:p>
      </dgm:t>
    </dgm:pt>
    <dgm:pt modelId="{92FFD834-A931-4AFC-9DA4-B8985F90F199}">
      <dgm:prSet/>
      <dgm:spPr/>
      <dgm:t>
        <a:bodyPr/>
        <a:lstStyle/>
        <a:p>
          <a:r>
            <a:rPr lang="en-US" dirty="0"/>
            <a:t>Platforms: </a:t>
          </a:r>
          <a:r>
            <a:rPr lang="en-US" dirty="0" err="1"/>
            <a:t>Jupyter</a:t>
          </a:r>
          <a:r>
            <a:rPr lang="en-US" dirty="0"/>
            <a:t> or Spyder for Data Analysis</a:t>
          </a:r>
        </a:p>
        <a:p>
          <a:r>
            <a:rPr lang="en-US" dirty="0"/>
            <a:t>Language: Python</a:t>
          </a:r>
        </a:p>
      </dgm:t>
    </dgm:pt>
    <dgm:pt modelId="{5F515FDF-5FF9-48A1-8640-B9D881657DFE}" type="parTrans" cxnId="{B8410391-92C4-463E-BEC0-DC367C2A9687}">
      <dgm:prSet/>
      <dgm:spPr/>
      <dgm:t>
        <a:bodyPr/>
        <a:lstStyle/>
        <a:p>
          <a:endParaRPr lang="en-US"/>
        </a:p>
      </dgm:t>
    </dgm:pt>
    <dgm:pt modelId="{F9D4F3BA-D02E-4DAC-B85A-00FC8DE90E44}" type="sibTrans" cxnId="{B8410391-92C4-463E-BEC0-DC367C2A9687}">
      <dgm:prSet/>
      <dgm:spPr/>
      <dgm:t>
        <a:bodyPr/>
        <a:lstStyle/>
        <a:p>
          <a:endParaRPr lang="en-US"/>
        </a:p>
      </dgm:t>
    </dgm:pt>
    <dgm:pt modelId="{AAA3ADC6-8C30-46C6-BCBB-E020F9FB8CDB}">
      <dgm:prSet/>
      <dgm:spPr/>
      <dgm:t>
        <a:bodyPr/>
        <a:lstStyle/>
        <a:p>
          <a:r>
            <a:rPr lang="en-US" dirty="0"/>
            <a:t>Visualization using AWS Static website Hosting S3 Bucket</a:t>
          </a:r>
        </a:p>
      </dgm:t>
    </dgm:pt>
    <dgm:pt modelId="{8D2B5423-0A37-46C9-B2D9-327B828DD8D7}" type="parTrans" cxnId="{2EA6962B-69B9-46BC-A979-7BD39C56C741}">
      <dgm:prSet/>
      <dgm:spPr/>
      <dgm:t>
        <a:bodyPr/>
        <a:lstStyle/>
        <a:p>
          <a:endParaRPr lang="en-US"/>
        </a:p>
      </dgm:t>
    </dgm:pt>
    <dgm:pt modelId="{E5BEFAF6-9446-4DF4-B091-412DE32FEAFB}" type="sibTrans" cxnId="{2EA6962B-69B9-46BC-A979-7BD39C56C741}">
      <dgm:prSet/>
      <dgm:spPr/>
      <dgm:t>
        <a:bodyPr/>
        <a:lstStyle/>
        <a:p>
          <a:endParaRPr lang="en-US"/>
        </a:p>
      </dgm:t>
    </dgm:pt>
    <dgm:pt modelId="{EA424158-6A22-4CE9-8616-85E5E50EAC93}" type="pres">
      <dgm:prSet presAssocID="{F2B4DB3F-C1C0-49C2-B448-31E9B3F9553B}" presName="outerComposite" presStyleCnt="0">
        <dgm:presLayoutVars>
          <dgm:chMax val="5"/>
          <dgm:dir/>
          <dgm:resizeHandles val="exact"/>
        </dgm:presLayoutVars>
      </dgm:prSet>
      <dgm:spPr/>
    </dgm:pt>
    <dgm:pt modelId="{9C412149-7D4D-4CF4-8CAF-B39AD67FB462}" type="pres">
      <dgm:prSet presAssocID="{F2B4DB3F-C1C0-49C2-B448-31E9B3F9553B}" presName="dummyMaxCanvas" presStyleCnt="0">
        <dgm:presLayoutVars/>
      </dgm:prSet>
      <dgm:spPr/>
    </dgm:pt>
    <dgm:pt modelId="{B7BA5DBD-49BC-411F-BC08-B55B06FE3E40}" type="pres">
      <dgm:prSet presAssocID="{F2B4DB3F-C1C0-49C2-B448-31E9B3F9553B}" presName="ThreeNodes_1" presStyleLbl="node1" presStyleIdx="0" presStyleCnt="3" custLinFactNeighborY="9328">
        <dgm:presLayoutVars>
          <dgm:bulletEnabled val="1"/>
        </dgm:presLayoutVars>
      </dgm:prSet>
      <dgm:spPr/>
    </dgm:pt>
    <dgm:pt modelId="{D29B9B6F-17E1-4F02-B7B4-71CBCB51E077}" type="pres">
      <dgm:prSet presAssocID="{F2B4DB3F-C1C0-49C2-B448-31E9B3F9553B}" presName="ThreeNodes_2" presStyleLbl="node1" presStyleIdx="1" presStyleCnt="3">
        <dgm:presLayoutVars>
          <dgm:bulletEnabled val="1"/>
        </dgm:presLayoutVars>
      </dgm:prSet>
      <dgm:spPr/>
    </dgm:pt>
    <dgm:pt modelId="{95DF0A0E-C668-4C97-8C89-17CDCDC2D0E9}" type="pres">
      <dgm:prSet presAssocID="{F2B4DB3F-C1C0-49C2-B448-31E9B3F9553B}" presName="ThreeNodes_3" presStyleLbl="node1" presStyleIdx="2" presStyleCnt="3">
        <dgm:presLayoutVars>
          <dgm:bulletEnabled val="1"/>
        </dgm:presLayoutVars>
      </dgm:prSet>
      <dgm:spPr/>
    </dgm:pt>
    <dgm:pt modelId="{CCE3820D-FE49-4919-A250-47F53295AEB6}" type="pres">
      <dgm:prSet presAssocID="{F2B4DB3F-C1C0-49C2-B448-31E9B3F9553B}" presName="ThreeConn_1-2" presStyleLbl="fgAccFollowNode1" presStyleIdx="0" presStyleCnt="2">
        <dgm:presLayoutVars>
          <dgm:bulletEnabled val="1"/>
        </dgm:presLayoutVars>
      </dgm:prSet>
      <dgm:spPr/>
    </dgm:pt>
    <dgm:pt modelId="{61BCBD6A-BA98-4986-9FF9-0D9E4628B832}" type="pres">
      <dgm:prSet presAssocID="{F2B4DB3F-C1C0-49C2-B448-31E9B3F9553B}" presName="ThreeConn_2-3" presStyleLbl="fgAccFollowNode1" presStyleIdx="1" presStyleCnt="2">
        <dgm:presLayoutVars>
          <dgm:bulletEnabled val="1"/>
        </dgm:presLayoutVars>
      </dgm:prSet>
      <dgm:spPr/>
    </dgm:pt>
    <dgm:pt modelId="{25B3C73E-17FB-4DB2-9802-34AC18CE511D}" type="pres">
      <dgm:prSet presAssocID="{F2B4DB3F-C1C0-49C2-B448-31E9B3F9553B}" presName="ThreeNodes_1_text" presStyleLbl="node1" presStyleIdx="2" presStyleCnt="3">
        <dgm:presLayoutVars>
          <dgm:bulletEnabled val="1"/>
        </dgm:presLayoutVars>
      </dgm:prSet>
      <dgm:spPr/>
    </dgm:pt>
    <dgm:pt modelId="{D51B57CF-CC6E-4281-AFB6-3849F39BA83E}" type="pres">
      <dgm:prSet presAssocID="{F2B4DB3F-C1C0-49C2-B448-31E9B3F9553B}" presName="ThreeNodes_2_text" presStyleLbl="node1" presStyleIdx="2" presStyleCnt="3">
        <dgm:presLayoutVars>
          <dgm:bulletEnabled val="1"/>
        </dgm:presLayoutVars>
      </dgm:prSet>
      <dgm:spPr/>
    </dgm:pt>
    <dgm:pt modelId="{614A90BF-92EB-46FD-850A-0900278ED058}" type="pres">
      <dgm:prSet presAssocID="{F2B4DB3F-C1C0-49C2-B448-31E9B3F9553B}" presName="ThreeNodes_3_text" presStyleLbl="node1" presStyleIdx="2" presStyleCnt="3">
        <dgm:presLayoutVars>
          <dgm:bulletEnabled val="1"/>
        </dgm:presLayoutVars>
      </dgm:prSet>
      <dgm:spPr/>
    </dgm:pt>
  </dgm:ptLst>
  <dgm:cxnLst>
    <dgm:cxn modelId="{2EA6962B-69B9-46BC-A979-7BD39C56C741}" srcId="{F2B4DB3F-C1C0-49C2-B448-31E9B3F9553B}" destId="{AAA3ADC6-8C30-46C6-BCBB-E020F9FB8CDB}" srcOrd="2" destOrd="0" parTransId="{8D2B5423-0A37-46C9-B2D9-327B828DD8D7}" sibTransId="{E5BEFAF6-9446-4DF4-B091-412DE32FEAFB}"/>
    <dgm:cxn modelId="{C319182E-B1DA-4554-B183-E539F4FAFF0C}" type="presOf" srcId="{35D992FF-3AC5-4833-8B04-EBE11D514AD7}" destId="{B7BA5DBD-49BC-411F-BC08-B55B06FE3E40}" srcOrd="0" destOrd="0" presId="urn:microsoft.com/office/officeart/2005/8/layout/vProcess5"/>
    <dgm:cxn modelId="{5DBFE139-DAD8-4F84-9076-FD4F7E46171C}" type="presOf" srcId="{35D992FF-3AC5-4833-8B04-EBE11D514AD7}" destId="{25B3C73E-17FB-4DB2-9802-34AC18CE511D}" srcOrd="1" destOrd="0" presId="urn:microsoft.com/office/officeart/2005/8/layout/vProcess5"/>
    <dgm:cxn modelId="{CC1B3C63-022D-4B11-9C88-58E74F20342D}" type="presOf" srcId="{AAA3ADC6-8C30-46C6-BCBB-E020F9FB8CDB}" destId="{614A90BF-92EB-46FD-850A-0900278ED058}" srcOrd="1" destOrd="0" presId="urn:microsoft.com/office/officeart/2005/8/layout/vProcess5"/>
    <dgm:cxn modelId="{F9606C71-DE9B-4F3B-B5EE-EC2E32F654AF}" type="presOf" srcId="{F2B4DB3F-C1C0-49C2-B448-31E9B3F9553B}" destId="{EA424158-6A22-4CE9-8616-85E5E50EAC93}" srcOrd="0" destOrd="0" presId="urn:microsoft.com/office/officeart/2005/8/layout/vProcess5"/>
    <dgm:cxn modelId="{9BDFDA7A-15CD-486A-8AE3-6363B13F9ABA}" srcId="{F2B4DB3F-C1C0-49C2-B448-31E9B3F9553B}" destId="{35D992FF-3AC5-4833-8B04-EBE11D514AD7}" srcOrd="0" destOrd="0" parTransId="{DFD8A751-F6F7-4024-952D-D7EF78C93036}" sibTransId="{B0D309FF-E3E4-4DF9-8FD4-B74CF8B334BF}"/>
    <dgm:cxn modelId="{F86F9B8F-AD2F-47A9-B535-37130FFB6672}" type="presOf" srcId="{92FFD834-A931-4AFC-9DA4-B8985F90F199}" destId="{D51B57CF-CC6E-4281-AFB6-3849F39BA83E}" srcOrd="1" destOrd="0" presId="urn:microsoft.com/office/officeart/2005/8/layout/vProcess5"/>
    <dgm:cxn modelId="{B8410391-92C4-463E-BEC0-DC367C2A9687}" srcId="{F2B4DB3F-C1C0-49C2-B448-31E9B3F9553B}" destId="{92FFD834-A931-4AFC-9DA4-B8985F90F199}" srcOrd="1" destOrd="0" parTransId="{5F515FDF-5FF9-48A1-8640-B9D881657DFE}" sibTransId="{F9D4F3BA-D02E-4DAC-B85A-00FC8DE90E44}"/>
    <dgm:cxn modelId="{70175CB6-A954-434B-82B5-CF522497A3C8}" type="presOf" srcId="{B0D309FF-E3E4-4DF9-8FD4-B74CF8B334BF}" destId="{CCE3820D-FE49-4919-A250-47F53295AEB6}" srcOrd="0" destOrd="0" presId="urn:microsoft.com/office/officeart/2005/8/layout/vProcess5"/>
    <dgm:cxn modelId="{5E7A29DF-BCA3-4F22-90B2-38A386E48D7D}" type="presOf" srcId="{AAA3ADC6-8C30-46C6-BCBB-E020F9FB8CDB}" destId="{95DF0A0E-C668-4C97-8C89-17CDCDC2D0E9}" srcOrd="0" destOrd="0" presId="urn:microsoft.com/office/officeart/2005/8/layout/vProcess5"/>
    <dgm:cxn modelId="{5D2F1AF5-94E2-43F1-95A3-8ED089A182CA}" type="presOf" srcId="{92FFD834-A931-4AFC-9DA4-B8985F90F199}" destId="{D29B9B6F-17E1-4F02-B7B4-71CBCB51E077}" srcOrd="0" destOrd="0" presId="urn:microsoft.com/office/officeart/2005/8/layout/vProcess5"/>
    <dgm:cxn modelId="{8AF0CEF5-3F2E-4DB0-828C-F20B458F4268}" type="presOf" srcId="{F9D4F3BA-D02E-4DAC-B85A-00FC8DE90E44}" destId="{61BCBD6A-BA98-4986-9FF9-0D9E4628B832}" srcOrd="0" destOrd="0" presId="urn:microsoft.com/office/officeart/2005/8/layout/vProcess5"/>
    <dgm:cxn modelId="{D0726A66-3DD8-4FB1-B62A-9F238396536F}" type="presParOf" srcId="{EA424158-6A22-4CE9-8616-85E5E50EAC93}" destId="{9C412149-7D4D-4CF4-8CAF-B39AD67FB462}" srcOrd="0" destOrd="0" presId="urn:microsoft.com/office/officeart/2005/8/layout/vProcess5"/>
    <dgm:cxn modelId="{4CB66B24-5CBC-46E0-B001-83D99F1F0257}" type="presParOf" srcId="{EA424158-6A22-4CE9-8616-85E5E50EAC93}" destId="{B7BA5DBD-49BC-411F-BC08-B55B06FE3E40}" srcOrd="1" destOrd="0" presId="urn:microsoft.com/office/officeart/2005/8/layout/vProcess5"/>
    <dgm:cxn modelId="{2D7E257A-2D63-4D62-9EEE-A9C496537820}" type="presParOf" srcId="{EA424158-6A22-4CE9-8616-85E5E50EAC93}" destId="{D29B9B6F-17E1-4F02-B7B4-71CBCB51E077}" srcOrd="2" destOrd="0" presId="urn:microsoft.com/office/officeart/2005/8/layout/vProcess5"/>
    <dgm:cxn modelId="{7E996CFD-841F-45A8-901F-C5A0129531E3}" type="presParOf" srcId="{EA424158-6A22-4CE9-8616-85E5E50EAC93}" destId="{95DF0A0E-C668-4C97-8C89-17CDCDC2D0E9}" srcOrd="3" destOrd="0" presId="urn:microsoft.com/office/officeart/2005/8/layout/vProcess5"/>
    <dgm:cxn modelId="{13701C24-93D3-4EA2-B2B9-0A76E01BA75F}" type="presParOf" srcId="{EA424158-6A22-4CE9-8616-85E5E50EAC93}" destId="{CCE3820D-FE49-4919-A250-47F53295AEB6}" srcOrd="4" destOrd="0" presId="urn:microsoft.com/office/officeart/2005/8/layout/vProcess5"/>
    <dgm:cxn modelId="{7CF65E38-D2B7-4522-A472-591B022AD7D9}" type="presParOf" srcId="{EA424158-6A22-4CE9-8616-85E5E50EAC93}" destId="{61BCBD6A-BA98-4986-9FF9-0D9E4628B832}" srcOrd="5" destOrd="0" presId="urn:microsoft.com/office/officeart/2005/8/layout/vProcess5"/>
    <dgm:cxn modelId="{C78F82B0-4C18-4632-AE14-72AA9BEC6FF1}" type="presParOf" srcId="{EA424158-6A22-4CE9-8616-85E5E50EAC93}" destId="{25B3C73E-17FB-4DB2-9802-34AC18CE511D}" srcOrd="6" destOrd="0" presId="urn:microsoft.com/office/officeart/2005/8/layout/vProcess5"/>
    <dgm:cxn modelId="{BCC55D16-5FFE-4699-9EAE-A280FDC489B3}" type="presParOf" srcId="{EA424158-6A22-4CE9-8616-85E5E50EAC93}" destId="{D51B57CF-CC6E-4281-AFB6-3849F39BA83E}" srcOrd="7" destOrd="0" presId="urn:microsoft.com/office/officeart/2005/8/layout/vProcess5"/>
    <dgm:cxn modelId="{DED67CC6-961F-4D72-A65E-FDA068F3741A}" type="presParOf" srcId="{EA424158-6A22-4CE9-8616-85E5E50EAC93}" destId="{614A90BF-92EB-46FD-850A-0900278ED058}"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0B8D9C-5326-47B5-914A-5C3BC7F536D2}" type="doc">
      <dgm:prSet loTypeId="urn:microsoft.com/office/officeart/2005/8/layout/process2" loCatId="process" qsTypeId="urn:microsoft.com/office/officeart/2005/8/quickstyle/3d5" qsCatId="3D" csTypeId="urn:microsoft.com/office/officeart/2005/8/colors/accent1_2" csCatId="accent1" phldr="1"/>
      <dgm:spPr/>
    </dgm:pt>
    <dgm:pt modelId="{A4776618-88C8-43C1-BFE4-9E35A0F2E982}">
      <dgm:prSet phldrT="[Text]"/>
      <dgm:spPr/>
      <dgm:t>
        <a:bodyPr/>
        <a:lstStyle/>
        <a:p>
          <a:r>
            <a:rPr lang="en-US" dirty="0"/>
            <a:t>Pre-Processing</a:t>
          </a:r>
        </a:p>
      </dgm:t>
    </dgm:pt>
    <dgm:pt modelId="{D47D74F4-3E29-4A6A-A1C5-E4518B3DAD8B}" type="parTrans" cxnId="{93A4507A-6576-48F0-83B9-DBC31FA0FFCE}">
      <dgm:prSet/>
      <dgm:spPr/>
      <dgm:t>
        <a:bodyPr/>
        <a:lstStyle/>
        <a:p>
          <a:endParaRPr lang="en-US"/>
        </a:p>
      </dgm:t>
    </dgm:pt>
    <dgm:pt modelId="{2780CDBC-E406-46AB-95BD-A896D589F561}" type="sibTrans" cxnId="{93A4507A-6576-48F0-83B9-DBC31FA0FFCE}">
      <dgm:prSet/>
      <dgm:spPr/>
      <dgm:t>
        <a:bodyPr/>
        <a:lstStyle/>
        <a:p>
          <a:endParaRPr lang="en-US"/>
        </a:p>
      </dgm:t>
    </dgm:pt>
    <dgm:pt modelId="{21DDE35C-D372-4A96-B1CF-31634F730575}">
      <dgm:prSet phldrT="[Text]"/>
      <dgm:spPr/>
      <dgm:t>
        <a:bodyPr/>
        <a:lstStyle/>
        <a:p>
          <a:r>
            <a:rPr lang="en-US" dirty="0"/>
            <a:t>Feature Selection</a:t>
          </a:r>
        </a:p>
      </dgm:t>
    </dgm:pt>
    <dgm:pt modelId="{6C24F998-21D7-4656-8AC1-DCFE1321DD96}" type="parTrans" cxnId="{FC518989-10B6-45B4-A6AA-6C5599C39734}">
      <dgm:prSet/>
      <dgm:spPr/>
      <dgm:t>
        <a:bodyPr/>
        <a:lstStyle/>
        <a:p>
          <a:endParaRPr lang="en-US"/>
        </a:p>
      </dgm:t>
    </dgm:pt>
    <dgm:pt modelId="{9C6391B7-7390-40D0-A383-2CD00A8B74E4}" type="sibTrans" cxnId="{FC518989-10B6-45B4-A6AA-6C5599C39734}">
      <dgm:prSet/>
      <dgm:spPr/>
      <dgm:t>
        <a:bodyPr/>
        <a:lstStyle/>
        <a:p>
          <a:endParaRPr lang="en-US"/>
        </a:p>
      </dgm:t>
    </dgm:pt>
    <dgm:pt modelId="{D0D70C0C-E5C5-4383-B16C-CC121A01D173}">
      <dgm:prSet phldrT="[Text]"/>
      <dgm:spPr/>
      <dgm:t>
        <a:bodyPr/>
        <a:lstStyle/>
        <a:p>
          <a:r>
            <a:rPr lang="en-US" dirty="0"/>
            <a:t>Data Set</a:t>
          </a:r>
        </a:p>
      </dgm:t>
    </dgm:pt>
    <dgm:pt modelId="{DF27C103-C491-4D73-920D-E448DE24DF64}" type="sibTrans" cxnId="{A288E11E-ECCA-4278-A719-F5C0723911C7}">
      <dgm:prSet/>
      <dgm:spPr/>
      <dgm:t>
        <a:bodyPr/>
        <a:lstStyle/>
        <a:p>
          <a:endParaRPr lang="en-US"/>
        </a:p>
      </dgm:t>
    </dgm:pt>
    <dgm:pt modelId="{1C0A3F57-57F0-4891-A1FE-F951C8669FF7}" type="parTrans" cxnId="{A288E11E-ECCA-4278-A719-F5C0723911C7}">
      <dgm:prSet/>
      <dgm:spPr/>
      <dgm:t>
        <a:bodyPr/>
        <a:lstStyle/>
        <a:p>
          <a:endParaRPr lang="en-US"/>
        </a:p>
      </dgm:t>
    </dgm:pt>
    <dgm:pt modelId="{55F22A05-CEBE-435B-88B1-927C544B46E8}" type="pres">
      <dgm:prSet presAssocID="{510B8D9C-5326-47B5-914A-5C3BC7F536D2}" presName="linearFlow" presStyleCnt="0">
        <dgm:presLayoutVars>
          <dgm:resizeHandles val="exact"/>
        </dgm:presLayoutVars>
      </dgm:prSet>
      <dgm:spPr/>
    </dgm:pt>
    <dgm:pt modelId="{0740FED4-BFB1-4629-8EBF-89E5FA3CE4AB}" type="pres">
      <dgm:prSet presAssocID="{D0D70C0C-E5C5-4383-B16C-CC121A01D173}" presName="node" presStyleLbl="node1" presStyleIdx="0" presStyleCnt="3">
        <dgm:presLayoutVars>
          <dgm:bulletEnabled val="1"/>
        </dgm:presLayoutVars>
      </dgm:prSet>
      <dgm:spPr/>
    </dgm:pt>
    <dgm:pt modelId="{C178818D-DCB5-448F-8A3D-46B7B5ACE702}" type="pres">
      <dgm:prSet presAssocID="{DF27C103-C491-4D73-920D-E448DE24DF64}" presName="sibTrans" presStyleLbl="sibTrans2D1" presStyleIdx="0" presStyleCnt="2"/>
      <dgm:spPr/>
    </dgm:pt>
    <dgm:pt modelId="{82E9F143-4F17-4494-8F6F-54F9DA19BBAD}" type="pres">
      <dgm:prSet presAssocID="{DF27C103-C491-4D73-920D-E448DE24DF64}" presName="connectorText" presStyleLbl="sibTrans2D1" presStyleIdx="0" presStyleCnt="2"/>
      <dgm:spPr/>
    </dgm:pt>
    <dgm:pt modelId="{15FAAC4F-7178-47DC-9E9D-5F44BD6E4FC5}" type="pres">
      <dgm:prSet presAssocID="{A4776618-88C8-43C1-BFE4-9E35A0F2E982}" presName="node" presStyleLbl="node1" presStyleIdx="1" presStyleCnt="3">
        <dgm:presLayoutVars>
          <dgm:bulletEnabled val="1"/>
        </dgm:presLayoutVars>
      </dgm:prSet>
      <dgm:spPr/>
    </dgm:pt>
    <dgm:pt modelId="{2F4488D8-7E06-42BF-9ED3-0C60F24C5A06}" type="pres">
      <dgm:prSet presAssocID="{2780CDBC-E406-46AB-95BD-A896D589F561}" presName="sibTrans" presStyleLbl="sibTrans2D1" presStyleIdx="1" presStyleCnt="2"/>
      <dgm:spPr/>
    </dgm:pt>
    <dgm:pt modelId="{B93B6D13-BDAA-4892-9BEB-6A1D145618DB}" type="pres">
      <dgm:prSet presAssocID="{2780CDBC-E406-46AB-95BD-A896D589F561}" presName="connectorText" presStyleLbl="sibTrans2D1" presStyleIdx="1" presStyleCnt="2"/>
      <dgm:spPr/>
    </dgm:pt>
    <dgm:pt modelId="{5D881AE3-8084-4D81-A11B-26C12D4170C5}" type="pres">
      <dgm:prSet presAssocID="{21DDE35C-D372-4A96-B1CF-31634F730575}" presName="node" presStyleLbl="node1" presStyleIdx="2" presStyleCnt="3">
        <dgm:presLayoutVars>
          <dgm:bulletEnabled val="1"/>
        </dgm:presLayoutVars>
      </dgm:prSet>
      <dgm:spPr/>
    </dgm:pt>
  </dgm:ptLst>
  <dgm:cxnLst>
    <dgm:cxn modelId="{A288E11E-ECCA-4278-A719-F5C0723911C7}" srcId="{510B8D9C-5326-47B5-914A-5C3BC7F536D2}" destId="{D0D70C0C-E5C5-4383-B16C-CC121A01D173}" srcOrd="0" destOrd="0" parTransId="{1C0A3F57-57F0-4891-A1FE-F951C8669FF7}" sibTransId="{DF27C103-C491-4D73-920D-E448DE24DF64}"/>
    <dgm:cxn modelId="{1DF20444-7A20-4948-BD0C-9EF86FA77791}" type="presOf" srcId="{21DDE35C-D372-4A96-B1CF-31634F730575}" destId="{5D881AE3-8084-4D81-A11B-26C12D4170C5}" srcOrd="0" destOrd="0" presId="urn:microsoft.com/office/officeart/2005/8/layout/process2"/>
    <dgm:cxn modelId="{4047BA46-DFB4-43FD-89EB-2F505A6A2F7F}" type="presOf" srcId="{510B8D9C-5326-47B5-914A-5C3BC7F536D2}" destId="{55F22A05-CEBE-435B-88B1-927C544B46E8}" srcOrd="0" destOrd="0" presId="urn:microsoft.com/office/officeart/2005/8/layout/process2"/>
    <dgm:cxn modelId="{FDEC8869-FF86-49FC-AA39-F3DE36483F5E}" type="presOf" srcId="{A4776618-88C8-43C1-BFE4-9E35A0F2E982}" destId="{15FAAC4F-7178-47DC-9E9D-5F44BD6E4FC5}" srcOrd="0" destOrd="0" presId="urn:microsoft.com/office/officeart/2005/8/layout/process2"/>
    <dgm:cxn modelId="{C8E31870-3090-4966-99A4-9D6FE14F6444}" type="presOf" srcId="{DF27C103-C491-4D73-920D-E448DE24DF64}" destId="{82E9F143-4F17-4494-8F6F-54F9DA19BBAD}" srcOrd="1" destOrd="0" presId="urn:microsoft.com/office/officeart/2005/8/layout/process2"/>
    <dgm:cxn modelId="{E25FBB70-8204-4C88-86D7-AC3A90BF9DB1}" type="presOf" srcId="{DF27C103-C491-4D73-920D-E448DE24DF64}" destId="{C178818D-DCB5-448F-8A3D-46B7B5ACE702}" srcOrd="0" destOrd="0" presId="urn:microsoft.com/office/officeart/2005/8/layout/process2"/>
    <dgm:cxn modelId="{93A4507A-6576-48F0-83B9-DBC31FA0FFCE}" srcId="{510B8D9C-5326-47B5-914A-5C3BC7F536D2}" destId="{A4776618-88C8-43C1-BFE4-9E35A0F2E982}" srcOrd="1" destOrd="0" parTransId="{D47D74F4-3E29-4A6A-A1C5-E4518B3DAD8B}" sibTransId="{2780CDBC-E406-46AB-95BD-A896D589F561}"/>
    <dgm:cxn modelId="{EF833B7E-D69B-4674-980F-77256FC982D9}" type="presOf" srcId="{D0D70C0C-E5C5-4383-B16C-CC121A01D173}" destId="{0740FED4-BFB1-4629-8EBF-89E5FA3CE4AB}" srcOrd="0" destOrd="0" presId="urn:microsoft.com/office/officeart/2005/8/layout/process2"/>
    <dgm:cxn modelId="{0394477F-0AF7-46A6-A24E-CC04A9EB32E2}" type="presOf" srcId="{2780CDBC-E406-46AB-95BD-A896D589F561}" destId="{B93B6D13-BDAA-4892-9BEB-6A1D145618DB}" srcOrd="1" destOrd="0" presId="urn:microsoft.com/office/officeart/2005/8/layout/process2"/>
    <dgm:cxn modelId="{FC518989-10B6-45B4-A6AA-6C5599C39734}" srcId="{510B8D9C-5326-47B5-914A-5C3BC7F536D2}" destId="{21DDE35C-D372-4A96-B1CF-31634F730575}" srcOrd="2" destOrd="0" parTransId="{6C24F998-21D7-4656-8AC1-DCFE1321DD96}" sibTransId="{9C6391B7-7390-40D0-A383-2CD00A8B74E4}"/>
    <dgm:cxn modelId="{FCAB0C9E-15AC-4430-896E-E48CCD8F0AD0}" type="presOf" srcId="{2780CDBC-E406-46AB-95BD-A896D589F561}" destId="{2F4488D8-7E06-42BF-9ED3-0C60F24C5A06}" srcOrd="0" destOrd="0" presId="urn:microsoft.com/office/officeart/2005/8/layout/process2"/>
    <dgm:cxn modelId="{D2D86419-DB43-4608-90CC-647ECEA078EC}" type="presParOf" srcId="{55F22A05-CEBE-435B-88B1-927C544B46E8}" destId="{0740FED4-BFB1-4629-8EBF-89E5FA3CE4AB}" srcOrd="0" destOrd="0" presId="urn:microsoft.com/office/officeart/2005/8/layout/process2"/>
    <dgm:cxn modelId="{6BB0A17F-6EC1-4344-90BE-740FE7EB99AD}" type="presParOf" srcId="{55F22A05-CEBE-435B-88B1-927C544B46E8}" destId="{C178818D-DCB5-448F-8A3D-46B7B5ACE702}" srcOrd="1" destOrd="0" presId="urn:microsoft.com/office/officeart/2005/8/layout/process2"/>
    <dgm:cxn modelId="{4CCA4ECE-03B8-4A6F-81E4-A724EC55FC07}" type="presParOf" srcId="{C178818D-DCB5-448F-8A3D-46B7B5ACE702}" destId="{82E9F143-4F17-4494-8F6F-54F9DA19BBAD}" srcOrd="0" destOrd="0" presId="urn:microsoft.com/office/officeart/2005/8/layout/process2"/>
    <dgm:cxn modelId="{338DF7D6-AD42-483A-BA96-F3831D31E6F2}" type="presParOf" srcId="{55F22A05-CEBE-435B-88B1-927C544B46E8}" destId="{15FAAC4F-7178-47DC-9E9D-5F44BD6E4FC5}" srcOrd="2" destOrd="0" presId="urn:microsoft.com/office/officeart/2005/8/layout/process2"/>
    <dgm:cxn modelId="{67E9FDA2-57DF-4458-A8E9-33813ECB1C07}" type="presParOf" srcId="{55F22A05-CEBE-435B-88B1-927C544B46E8}" destId="{2F4488D8-7E06-42BF-9ED3-0C60F24C5A06}" srcOrd="3" destOrd="0" presId="urn:microsoft.com/office/officeart/2005/8/layout/process2"/>
    <dgm:cxn modelId="{438C2347-E51A-42D2-8FEA-C0FFA3EEBE5D}" type="presParOf" srcId="{2F4488D8-7E06-42BF-9ED3-0C60F24C5A06}" destId="{B93B6D13-BDAA-4892-9BEB-6A1D145618DB}" srcOrd="0" destOrd="0" presId="urn:microsoft.com/office/officeart/2005/8/layout/process2"/>
    <dgm:cxn modelId="{5B320F2E-8835-4389-955C-98483666ED1E}" type="presParOf" srcId="{55F22A05-CEBE-435B-88B1-927C544B46E8}" destId="{5D881AE3-8084-4D81-A11B-26C12D4170C5}"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79F74D-8D49-4984-AFD7-F4F05BD92CFD}">
      <dsp:nvSpPr>
        <dsp:cNvPr id="0" name=""/>
        <dsp:cNvSpPr/>
      </dsp:nvSpPr>
      <dsp:spPr>
        <a:xfrm>
          <a:off x="0" y="2054354"/>
          <a:ext cx="10255250" cy="1347878"/>
        </a:xfrm>
        <a:prstGeom prst="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These data provides all the necessary information about the crimes Using this data we will able to provide inference and draw decisions on the severity of crimes and in which locations they occur. </a:t>
          </a:r>
        </a:p>
      </dsp:txBody>
      <dsp:txXfrm>
        <a:off x="0" y="2054354"/>
        <a:ext cx="10255250" cy="1347878"/>
      </dsp:txXfrm>
    </dsp:sp>
    <dsp:sp modelId="{1DB1F950-F2BF-4E54-BB7A-84E0ECE880D7}">
      <dsp:nvSpPr>
        <dsp:cNvPr id="0" name=""/>
        <dsp:cNvSpPr/>
      </dsp:nvSpPr>
      <dsp:spPr>
        <a:xfrm rot="10800000">
          <a:off x="0" y="1534"/>
          <a:ext cx="10255250" cy="2073037"/>
        </a:xfrm>
        <a:prstGeom prst="upArrowCallou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To Analyze the crime occurring in Kansas City using data such as,</a:t>
          </a:r>
        </a:p>
      </dsp:txBody>
      <dsp:txXfrm rot="-10800000">
        <a:off x="0" y="1534"/>
        <a:ext cx="10255250" cy="727636"/>
      </dsp:txXfrm>
    </dsp:sp>
    <dsp:sp modelId="{2CF5627F-0E1A-4352-8128-6E2765D228E0}">
      <dsp:nvSpPr>
        <dsp:cNvPr id="0" name=""/>
        <dsp:cNvSpPr/>
      </dsp:nvSpPr>
      <dsp:spPr>
        <a:xfrm>
          <a:off x="0" y="729171"/>
          <a:ext cx="2563812" cy="619838"/>
        </a:xfrm>
        <a:prstGeom prst="rect">
          <a:avLst/>
        </a:prstGeom>
        <a:solidFill>
          <a:schemeClr val="dk2">
            <a:alpha val="90000"/>
            <a:tint val="40000"/>
            <a:hueOff val="0"/>
            <a:satOff val="0"/>
            <a:lumOff val="0"/>
            <a:alphaOff val="0"/>
          </a:schemeClr>
        </a:solidFill>
        <a:ln w="15875"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a:t>Type of crime</a:t>
          </a:r>
        </a:p>
      </dsp:txBody>
      <dsp:txXfrm>
        <a:off x="0" y="729171"/>
        <a:ext cx="2563812" cy="619838"/>
      </dsp:txXfrm>
    </dsp:sp>
    <dsp:sp modelId="{5B369FC8-15ED-414B-94BE-BE2A6CB0A2EF}">
      <dsp:nvSpPr>
        <dsp:cNvPr id="0" name=""/>
        <dsp:cNvSpPr/>
      </dsp:nvSpPr>
      <dsp:spPr>
        <a:xfrm>
          <a:off x="2563812" y="729171"/>
          <a:ext cx="2563812" cy="619838"/>
        </a:xfrm>
        <a:prstGeom prst="rect">
          <a:avLst/>
        </a:prstGeom>
        <a:solidFill>
          <a:schemeClr val="dk2">
            <a:alpha val="90000"/>
            <a:tint val="40000"/>
            <a:hueOff val="0"/>
            <a:satOff val="0"/>
            <a:lumOff val="0"/>
            <a:alphaOff val="0"/>
          </a:schemeClr>
        </a:solidFill>
        <a:ln w="15875"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a:t>Location of Crime</a:t>
          </a:r>
        </a:p>
      </dsp:txBody>
      <dsp:txXfrm>
        <a:off x="2563812" y="729171"/>
        <a:ext cx="2563812" cy="619838"/>
      </dsp:txXfrm>
    </dsp:sp>
    <dsp:sp modelId="{8DA7A944-87A2-4FC8-A476-78DD218AC4D1}">
      <dsp:nvSpPr>
        <dsp:cNvPr id="0" name=""/>
        <dsp:cNvSpPr/>
      </dsp:nvSpPr>
      <dsp:spPr>
        <a:xfrm>
          <a:off x="5127625" y="729171"/>
          <a:ext cx="2563812" cy="619838"/>
        </a:xfrm>
        <a:prstGeom prst="rect">
          <a:avLst/>
        </a:prstGeom>
        <a:solidFill>
          <a:schemeClr val="dk2">
            <a:alpha val="90000"/>
            <a:tint val="40000"/>
            <a:hueOff val="0"/>
            <a:satOff val="0"/>
            <a:lumOff val="0"/>
            <a:alphaOff val="0"/>
          </a:schemeClr>
        </a:solidFill>
        <a:ln w="15875"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a:t>Firearm Used Flag</a:t>
          </a:r>
        </a:p>
      </dsp:txBody>
      <dsp:txXfrm>
        <a:off x="5127625" y="729171"/>
        <a:ext cx="2563812" cy="619838"/>
      </dsp:txXfrm>
    </dsp:sp>
    <dsp:sp modelId="{0C8BDF7A-C52F-4A01-9D9C-0C93E36FACF3}">
      <dsp:nvSpPr>
        <dsp:cNvPr id="0" name=""/>
        <dsp:cNvSpPr/>
      </dsp:nvSpPr>
      <dsp:spPr>
        <a:xfrm>
          <a:off x="7691437" y="729171"/>
          <a:ext cx="2563812" cy="619838"/>
        </a:xfrm>
        <a:prstGeom prst="rect">
          <a:avLst/>
        </a:prstGeom>
        <a:solidFill>
          <a:schemeClr val="dk2">
            <a:alpha val="90000"/>
            <a:tint val="40000"/>
            <a:hueOff val="0"/>
            <a:satOff val="0"/>
            <a:lumOff val="0"/>
            <a:alphaOff val="0"/>
          </a:schemeClr>
        </a:solidFill>
        <a:ln w="15875"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a:t>Time of occurrence of the crime. Using the above data, the intensity of crimes was analyzed to infer the severity.</a:t>
          </a:r>
        </a:p>
      </dsp:txBody>
      <dsp:txXfrm>
        <a:off x="7691437" y="729171"/>
        <a:ext cx="2563812" cy="6198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A5DBD-49BC-411F-BC08-B55B06FE3E40}">
      <dsp:nvSpPr>
        <dsp:cNvPr id="0" name=""/>
        <dsp:cNvSpPr/>
      </dsp:nvSpPr>
      <dsp:spPr>
        <a:xfrm>
          <a:off x="0" y="101600"/>
          <a:ext cx="7642446" cy="1089204"/>
        </a:xfrm>
        <a:prstGeom prst="roundRect">
          <a:avLst>
            <a:gd name="adj" fmla="val 10000"/>
          </a:avLst>
        </a:prstGeom>
        <a:gradFill rotWithShape="0">
          <a:gsLst>
            <a:gs pos="0">
              <a:schemeClr val="accent2">
                <a:hueOff val="0"/>
                <a:satOff val="0"/>
                <a:lumOff val="0"/>
                <a:alphaOff val="0"/>
                <a:tint val="98000"/>
                <a:hueMod val="94000"/>
                <a:satMod val="130000"/>
                <a:lumMod val="128000"/>
              </a:schemeClr>
            </a:gs>
            <a:gs pos="100000">
              <a:schemeClr val="accent2">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AWS-S3 Bucket : Stored Crime Data set</a:t>
          </a:r>
        </a:p>
      </dsp:txBody>
      <dsp:txXfrm>
        <a:off x="31902" y="133502"/>
        <a:ext cx="6467110" cy="1025400"/>
      </dsp:txXfrm>
    </dsp:sp>
    <dsp:sp modelId="{D29B9B6F-17E1-4F02-B7B4-71CBCB51E077}">
      <dsp:nvSpPr>
        <dsp:cNvPr id="0" name=""/>
        <dsp:cNvSpPr/>
      </dsp:nvSpPr>
      <dsp:spPr>
        <a:xfrm>
          <a:off x="674333" y="1270738"/>
          <a:ext cx="7642446" cy="1089204"/>
        </a:xfrm>
        <a:prstGeom prst="roundRect">
          <a:avLst>
            <a:gd name="adj" fmla="val 10000"/>
          </a:avLst>
        </a:prstGeom>
        <a:gradFill rotWithShape="0">
          <a:gsLst>
            <a:gs pos="0">
              <a:schemeClr val="accent2">
                <a:hueOff val="-4377215"/>
                <a:satOff val="-3950"/>
                <a:lumOff val="-881"/>
                <a:alphaOff val="0"/>
                <a:tint val="98000"/>
                <a:hueMod val="94000"/>
                <a:satMod val="130000"/>
                <a:lumMod val="128000"/>
              </a:schemeClr>
            </a:gs>
            <a:gs pos="100000">
              <a:schemeClr val="accent2">
                <a:hueOff val="-4377215"/>
                <a:satOff val="-3950"/>
                <a:lumOff val="-881"/>
                <a:alphaOff val="0"/>
                <a:shade val="94000"/>
                <a:lumMod val="88000"/>
              </a:schemeClr>
            </a:gs>
          </a:gsLst>
          <a:lin ang="5400000" scaled="0"/>
        </a:grad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Platforms: </a:t>
          </a:r>
          <a:r>
            <a:rPr lang="en-US" sz="2100" kern="1200" dirty="0" err="1"/>
            <a:t>Jupyter</a:t>
          </a:r>
          <a:r>
            <a:rPr lang="en-US" sz="2100" kern="1200" dirty="0"/>
            <a:t> or Spyder for Data Analysis</a:t>
          </a:r>
        </a:p>
        <a:p>
          <a:pPr marL="0" lvl="0" indent="0" algn="l" defTabSz="933450">
            <a:lnSpc>
              <a:spcPct val="90000"/>
            </a:lnSpc>
            <a:spcBef>
              <a:spcPct val="0"/>
            </a:spcBef>
            <a:spcAft>
              <a:spcPct val="35000"/>
            </a:spcAft>
            <a:buNone/>
          </a:pPr>
          <a:r>
            <a:rPr lang="en-US" sz="2100" kern="1200" dirty="0"/>
            <a:t>Language: Python</a:t>
          </a:r>
        </a:p>
      </dsp:txBody>
      <dsp:txXfrm>
        <a:off x="706235" y="1302640"/>
        <a:ext cx="6196326" cy="1025400"/>
      </dsp:txXfrm>
    </dsp:sp>
    <dsp:sp modelId="{95DF0A0E-C668-4C97-8C89-17CDCDC2D0E9}">
      <dsp:nvSpPr>
        <dsp:cNvPr id="0" name=""/>
        <dsp:cNvSpPr/>
      </dsp:nvSpPr>
      <dsp:spPr>
        <a:xfrm>
          <a:off x="1348667" y="2541476"/>
          <a:ext cx="7642446" cy="1089204"/>
        </a:xfrm>
        <a:prstGeom prst="roundRect">
          <a:avLst>
            <a:gd name="adj" fmla="val 10000"/>
          </a:avLst>
        </a:prstGeom>
        <a:gradFill rotWithShape="0">
          <a:gsLst>
            <a:gs pos="0">
              <a:schemeClr val="accent2">
                <a:hueOff val="-8754431"/>
                <a:satOff val="-7900"/>
                <a:lumOff val="-1762"/>
                <a:alphaOff val="0"/>
                <a:tint val="98000"/>
                <a:hueMod val="94000"/>
                <a:satMod val="130000"/>
                <a:lumMod val="128000"/>
              </a:schemeClr>
            </a:gs>
            <a:gs pos="100000">
              <a:schemeClr val="accent2">
                <a:hueOff val="-8754431"/>
                <a:satOff val="-7900"/>
                <a:lumOff val="-1762"/>
                <a:alphaOff val="0"/>
                <a:shade val="94000"/>
                <a:lumMod val="88000"/>
              </a:schemeClr>
            </a:gs>
          </a:gsLst>
          <a:lin ang="5400000" scaled="0"/>
        </a:grad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Visualization using AWS Static website Hosting S3 Bucket</a:t>
          </a:r>
        </a:p>
      </dsp:txBody>
      <dsp:txXfrm>
        <a:off x="1380569" y="2573378"/>
        <a:ext cx="6196326" cy="1025400"/>
      </dsp:txXfrm>
    </dsp:sp>
    <dsp:sp modelId="{CCE3820D-FE49-4919-A250-47F53295AEB6}">
      <dsp:nvSpPr>
        <dsp:cNvPr id="0" name=""/>
        <dsp:cNvSpPr/>
      </dsp:nvSpPr>
      <dsp:spPr>
        <a:xfrm>
          <a:off x="6934464" y="825979"/>
          <a:ext cx="707982" cy="707982"/>
        </a:xfrm>
        <a:prstGeom prst="downArrow">
          <a:avLst>
            <a:gd name="adj1" fmla="val 55000"/>
            <a:gd name="adj2" fmla="val 45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7093760" y="825979"/>
        <a:ext cx="389390" cy="532756"/>
      </dsp:txXfrm>
    </dsp:sp>
    <dsp:sp modelId="{61BCBD6A-BA98-4986-9FF9-0D9E4628B832}">
      <dsp:nvSpPr>
        <dsp:cNvPr id="0" name=""/>
        <dsp:cNvSpPr/>
      </dsp:nvSpPr>
      <dsp:spPr>
        <a:xfrm>
          <a:off x="7608797" y="2089456"/>
          <a:ext cx="707982" cy="707982"/>
        </a:xfrm>
        <a:prstGeom prst="downArrow">
          <a:avLst>
            <a:gd name="adj1" fmla="val 55000"/>
            <a:gd name="adj2" fmla="val 45000"/>
          </a:avLst>
        </a:prstGeom>
        <a:solidFill>
          <a:schemeClr val="accent2">
            <a:tint val="40000"/>
            <a:alpha val="90000"/>
            <a:hueOff val="-9833447"/>
            <a:satOff val="-5766"/>
            <a:lumOff val="-718"/>
            <a:alphaOff val="0"/>
          </a:schemeClr>
        </a:solidFill>
        <a:ln w="9525" cap="rnd" cmpd="sng" algn="ctr">
          <a:solidFill>
            <a:schemeClr val="accent2">
              <a:tint val="40000"/>
              <a:alpha val="90000"/>
              <a:hueOff val="-9833447"/>
              <a:satOff val="-5766"/>
              <a:lumOff val="-71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7768093" y="2089456"/>
        <a:ext cx="389390" cy="5327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0FED4-BFB1-4629-8EBF-89E5FA3CE4AB}">
      <dsp:nvSpPr>
        <dsp:cNvPr id="0" name=""/>
        <dsp:cNvSpPr/>
      </dsp:nvSpPr>
      <dsp:spPr>
        <a:xfrm>
          <a:off x="3755364" y="0"/>
          <a:ext cx="1653260" cy="918478"/>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Data Set</a:t>
          </a:r>
        </a:p>
      </dsp:txBody>
      <dsp:txXfrm>
        <a:off x="3782265" y="26901"/>
        <a:ext cx="1599458" cy="864676"/>
      </dsp:txXfrm>
    </dsp:sp>
    <dsp:sp modelId="{C178818D-DCB5-448F-8A3D-46B7B5ACE702}">
      <dsp:nvSpPr>
        <dsp:cNvPr id="0" name=""/>
        <dsp:cNvSpPr/>
      </dsp:nvSpPr>
      <dsp:spPr>
        <a:xfrm rot="5400000">
          <a:off x="4409779" y="941439"/>
          <a:ext cx="344429" cy="413315"/>
        </a:xfrm>
        <a:prstGeom prst="rightArrow">
          <a:avLst>
            <a:gd name="adj1" fmla="val 60000"/>
            <a:gd name="adj2" fmla="val 50000"/>
          </a:avLst>
        </a:prstGeom>
        <a:solidFill>
          <a:schemeClr val="accent1">
            <a:tint val="60000"/>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4458000" y="975882"/>
        <a:ext cx="247989" cy="241100"/>
      </dsp:txXfrm>
    </dsp:sp>
    <dsp:sp modelId="{15FAAC4F-7178-47DC-9E9D-5F44BD6E4FC5}">
      <dsp:nvSpPr>
        <dsp:cNvPr id="0" name=""/>
        <dsp:cNvSpPr/>
      </dsp:nvSpPr>
      <dsp:spPr>
        <a:xfrm>
          <a:off x="3755364" y="1377717"/>
          <a:ext cx="1653260" cy="918478"/>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Pre-Processing</a:t>
          </a:r>
        </a:p>
      </dsp:txBody>
      <dsp:txXfrm>
        <a:off x="3782265" y="1404618"/>
        <a:ext cx="1599458" cy="864676"/>
      </dsp:txXfrm>
    </dsp:sp>
    <dsp:sp modelId="{2F4488D8-7E06-42BF-9ED3-0C60F24C5A06}">
      <dsp:nvSpPr>
        <dsp:cNvPr id="0" name=""/>
        <dsp:cNvSpPr/>
      </dsp:nvSpPr>
      <dsp:spPr>
        <a:xfrm rot="5400000">
          <a:off x="4409779" y="2319156"/>
          <a:ext cx="344429" cy="413315"/>
        </a:xfrm>
        <a:prstGeom prst="rightArrow">
          <a:avLst>
            <a:gd name="adj1" fmla="val 60000"/>
            <a:gd name="adj2" fmla="val 50000"/>
          </a:avLst>
        </a:prstGeom>
        <a:solidFill>
          <a:schemeClr val="accent1">
            <a:tint val="60000"/>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4458000" y="2353599"/>
        <a:ext cx="247989" cy="241100"/>
      </dsp:txXfrm>
    </dsp:sp>
    <dsp:sp modelId="{5D881AE3-8084-4D81-A11B-26C12D4170C5}">
      <dsp:nvSpPr>
        <dsp:cNvPr id="0" name=""/>
        <dsp:cNvSpPr/>
      </dsp:nvSpPr>
      <dsp:spPr>
        <a:xfrm>
          <a:off x="3755364" y="2755434"/>
          <a:ext cx="1653260" cy="918478"/>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Feature Selection</a:t>
          </a:r>
        </a:p>
      </dsp:txBody>
      <dsp:txXfrm>
        <a:off x="3782265" y="2782335"/>
        <a:ext cx="1599458" cy="864676"/>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EE75FA-45E5-4E8F-8AE5-7F1A982FDF50}"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3ABCA2-9CE0-4D58-AD48-81D1CCC97F70}"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8068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81EE75FA-45E5-4E8F-8AE5-7F1A982FDF50}" type="datetimeFigureOut">
              <a:rPr lang="en-US" smtClean="0"/>
              <a:t>5/4/2020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3ABCA2-9CE0-4D58-AD48-81D1CCC97F70}" type="slidenum">
              <a:rPr lang="en-US" smtClean="0"/>
              <a:t>‹#›</a:t>
            </a:fld>
            <a:endParaRPr lang="en-US"/>
          </a:p>
        </p:txBody>
      </p:sp>
    </p:spTree>
    <p:extLst>
      <p:ext uri="{BB962C8B-B14F-4D97-AF65-F5344CB8AC3E}">
        <p14:creationId xmlns:p14="http://schemas.microsoft.com/office/powerpoint/2010/main" val="752111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EE75FA-45E5-4E8F-8AE5-7F1A982FDF50}"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3ABCA2-9CE0-4D58-AD48-81D1CCC97F70}" type="slidenum">
              <a:rPr lang="en-US" smtClean="0"/>
              <a:t>‹#›</a:t>
            </a:fld>
            <a:endParaRPr lang="en-US"/>
          </a:p>
        </p:txBody>
      </p:sp>
    </p:spTree>
    <p:extLst>
      <p:ext uri="{BB962C8B-B14F-4D97-AF65-F5344CB8AC3E}">
        <p14:creationId xmlns:p14="http://schemas.microsoft.com/office/powerpoint/2010/main" val="41254838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EE75FA-45E5-4E8F-8AE5-7F1A982FDF50}"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3ABCA2-9CE0-4D58-AD48-81D1CCC97F70}"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71357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EE75FA-45E5-4E8F-8AE5-7F1A982FDF50}"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3ABCA2-9CE0-4D58-AD48-81D1CCC97F70}" type="slidenum">
              <a:rPr lang="en-US" smtClean="0"/>
              <a:t>‹#›</a:t>
            </a:fld>
            <a:endParaRPr lang="en-US"/>
          </a:p>
        </p:txBody>
      </p:sp>
    </p:spTree>
    <p:extLst>
      <p:ext uri="{BB962C8B-B14F-4D97-AF65-F5344CB8AC3E}">
        <p14:creationId xmlns:p14="http://schemas.microsoft.com/office/powerpoint/2010/main" val="22406136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EE75FA-45E5-4E8F-8AE5-7F1A982FDF50}"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3ABCA2-9CE0-4D58-AD48-81D1CCC97F70}"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9968714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EE75FA-45E5-4E8F-8AE5-7F1A982FDF50}"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3ABCA2-9CE0-4D58-AD48-81D1CCC97F70}" type="slidenum">
              <a:rPr lang="en-US" smtClean="0"/>
              <a:t>‹#›</a:t>
            </a:fld>
            <a:endParaRPr lang="en-US"/>
          </a:p>
        </p:txBody>
      </p:sp>
    </p:spTree>
    <p:extLst>
      <p:ext uri="{BB962C8B-B14F-4D97-AF65-F5344CB8AC3E}">
        <p14:creationId xmlns:p14="http://schemas.microsoft.com/office/powerpoint/2010/main" val="4124613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EE75FA-45E5-4E8F-8AE5-7F1A982FDF50}"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3ABCA2-9CE0-4D58-AD48-81D1CCC97F70}" type="slidenum">
              <a:rPr lang="en-US" smtClean="0"/>
              <a:t>‹#›</a:t>
            </a:fld>
            <a:endParaRPr lang="en-US"/>
          </a:p>
        </p:txBody>
      </p:sp>
    </p:spTree>
    <p:extLst>
      <p:ext uri="{BB962C8B-B14F-4D97-AF65-F5344CB8AC3E}">
        <p14:creationId xmlns:p14="http://schemas.microsoft.com/office/powerpoint/2010/main" val="4221864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EE75FA-45E5-4E8F-8AE5-7F1A982FDF50}"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3ABCA2-9CE0-4D58-AD48-81D1CCC97F70}" type="slidenum">
              <a:rPr lang="en-US" smtClean="0"/>
              <a:t>‹#›</a:t>
            </a:fld>
            <a:endParaRPr lang="en-US"/>
          </a:p>
        </p:txBody>
      </p:sp>
    </p:spTree>
    <p:extLst>
      <p:ext uri="{BB962C8B-B14F-4D97-AF65-F5344CB8AC3E}">
        <p14:creationId xmlns:p14="http://schemas.microsoft.com/office/powerpoint/2010/main" val="563347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EE75FA-45E5-4E8F-8AE5-7F1A982FDF50}"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3ABCA2-9CE0-4D58-AD48-81D1CCC97F70}" type="slidenum">
              <a:rPr lang="en-US" smtClean="0"/>
              <a:t>‹#›</a:t>
            </a:fld>
            <a:endParaRPr lang="en-US"/>
          </a:p>
        </p:txBody>
      </p:sp>
    </p:spTree>
    <p:extLst>
      <p:ext uri="{BB962C8B-B14F-4D97-AF65-F5344CB8AC3E}">
        <p14:creationId xmlns:p14="http://schemas.microsoft.com/office/powerpoint/2010/main" val="4031517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EE75FA-45E5-4E8F-8AE5-7F1A982FDF50}"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3ABCA2-9CE0-4D58-AD48-81D1CCC97F70}" type="slidenum">
              <a:rPr lang="en-US" smtClean="0"/>
              <a:t>‹#›</a:t>
            </a:fld>
            <a:endParaRPr lang="en-US"/>
          </a:p>
        </p:txBody>
      </p:sp>
    </p:spTree>
    <p:extLst>
      <p:ext uri="{BB962C8B-B14F-4D97-AF65-F5344CB8AC3E}">
        <p14:creationId xmlns:p14="http://schemas.microsoft.com/office/powerpoint/2010/main" val="1023821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EE75FA-45E5-4E8F-8AE5-7F1A982FDF50}" type="datetimeFigureOut">
              <a:rPr lang="en-US" smtClean="0"/>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3ABCA2-9CE0-4D58-AD48-81D1CCC97F70}" type="slidenum">
              <a:rPr lang="en-US" smtClean="0"/>
              <a:t>‹#›</a:t>
            </a:fld>
            <a:endParaRPr lang="en-US"/>
          </a:p>
        </p:txBody>
      </p:sp>
    </p:spTree>
    <p:extLst>
      <p:ext uri="{BB962C8B-B14F-4D97-AF65-F5344CB8AC3E}">
        <p14:creationId xmlns:p14="http://schemas.microsoft.com/office/powerpoint/2010/main" val="1443158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EE75FA-45E5-4E8F-8AE5-7F1A982FDF50}" type="datetimeFigureOut">
              <a:rPr lang="en-US" smtClean="0"/>
              <a:t>5/4/2020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3ABCA2-9CE0-4D58-AD48-81D1CCC97F70}" type="slidenum">
              <a:rPr lang="en-US" smtClean="0"/>
              <a:t>‹#›</a:t>
            </a:fld>
            <a:endParaRPr lang="en-US"/>
          </a:p>
        </p:txBody>
      </p:sp>
    </p:spTree>
    <p:extLst>
      <p:ext uri="{BB962C8B-B14F-4D97-AF65-F5344CB8AC3E}">
        <p14:creationId xmlns:p14="http://schemas.microsoft.com/office/powerpoint/2010/main" val="387418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EE75FA-45E5-4E8F-8AE5-7F1A982FDF50}" type="datetimeFigureOut">
              <a:rPr lang="en-US" smtClean="0"/>
              <a:t>5/4/2020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3ABCA2-9CE0-4D58-AD48-81D1CCC97F70}" type="slidenum">
              <a:rPr lang="en-US" smtClean="0"/>
              <a:t>‹#›</a:t>
            </a:fld>
            <a:endParaRPr lang="en-US"/>
          </a:p>
        </p:txBody>
      </p:sp>
    </p:spTree>
    <p:extLst>
      <p:ext uri="{BB962C8B-B14F-4D97-AF65-F5344CB8AC3E}">
        <p14:creationId xmlns:p14="http://schemas.microsoft.com/office/powerpoint/2010/main" val="546740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EE75FA-45E5-4E8F-8AE5-7F1A982FDF50}" type="datetimeFigureOut">
              <a:rPr lang="en-US" smtClean="0"/>
              <a:t>5/4/2020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3ABCA2-9CE0-4D58-AD48-81D1CCC97F70}" type="slidenum">
              <a:rPr lang="en-US" smtClean="0"/>
              <a:t>‹#›</a:t>
            </a:fld>
            <a:endParaRPr lang="en-US"/>
          </a:p>
        </p:txBody>
      </p:sp>
    </p:spTree>
    <p:extLst>
      <p:ext uri="{BB962C8B-B14F-4D97-AF65-F5344CB8AC3E}">
        <p14:creationId xmlns:p14="http://schemas.microsoft.com/office/powerpoint/2010/main" val="3776582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EE75FA-45E5-4E8F-8AE5-7F1A982FDF50}" type="datetimeFigureOut">
              <a:rPr lang="en-US" smtClean="0"/>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3ABCA2-9CE0-4D58-AD48-81D1CCC97F70}" type="slidenum">
              <a:rPr lang="en-US" smtClean="0"/>
              <a:t>‹#›</a:t>
            </a:fld>
            <a:endParaRPr lang="en-US"/>
          </a:p>
        </p:txBody>
      </p:sp>
    </p:spTree>
    <p:extLst>
      <p:ext uri="{BB962C8B-B14F-4D97-AF65-F5344CB8AC3E}">
        <p14:creationId xmlns:p14="http://schemas.microsoft.com/office/powerpoint/2010/main" val="3242623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EE75FA-45E5-4E8F-8AE5-7F1A982FDF50}" type="datetimeFigureOut">
              <a:rPr lang="en-US" smtClean="0"/>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3ABCA2-9CE0-4D58-AD48-81D1CCC97F70}" type="slidenum">
              <a:rPr lang="en-US" smtClean="0"/>
              <a:t>‹#›</a:t>
            </a:fld>
            <a:endParaRPr lang="en-US"/>
          </a:p>
        </p:txBody>
      </p:sp>
    </p:spTree>
    <p:extLst>
      <p:ext uri="{BB962C8B-B14F-4D97-AF65-F5344CB8AC3E}">
        <p14:creationId xmlns:p14="http://schemas.microsoft.com/office/powerpoint/2010/main" val="1636434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81EE75FA-45E5-4E8F-8AE5-7F1A982FDF50}" type="datetimeFigureOut">
              <a:rPr lang="en-US" smtClean="0"/>
              <a:t>5/4/2020</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633ABCA2-9CE0-4D58-AD48-81D1CCC97F70}" type="slidenum">
              <a:rPr lang="en-US" smtClean="0"/>
              <a:t>‹#›</a:t>
            </a:fld>
            <a:endParaRPr lang="en-US"/>
          </a:p>
        </p:txBody>
      </p:sp>
    </p:spTree>
    <p:extLst>
      <p:ext uri="{BB962C8B-B14F-4D97-AF65-F5344CB8AC3E}">
        <p14:creationId xmlns:p14="http://schemas.microsoft.com/office/powerpoint/2010/main" val="277964852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data.kcmo.org/"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hyperlink" Target="http://54.147.190.177/"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8BF5C-2FA4-4255-BE18-A2C5AC0342D0}"/>
              </a:ext>
            </a:extLst>
          </p:cNvPr>
          <p:cNvSpPr>
            <a:spLocks noGrp="1"/>
          </p:cNvSpPr>
          <p:nvPr>
            <p:ph type="ctrTitle"/>
          </p:nvPr>
        </p:nvSpPr>
        <p:spPr/>
        <p:txBody>
          <a:bodyPr/>
          <a:lstStyle/>
          <a:p>
            <a:r>
              <a:rPr lang="en-US" dirty="0"/>
              <a:t>Crime data analysis and visualization of Kansas city </a:t>
            </a:r>
          </a:p>
        </p:txBody>
      </p:sp>
      <p:sp>
        <p:nvSpPr>
          <p:cNvPr id="3" name="Subtitle 2">
            <a:extLst>
              <a:ext uri="{FF2B5EF4-FFF2-40B4-BE49-F238E27FC236}">
                <a16:creationId xmlns:a16="http://schemas.microsoft.com/office/drawing/2014/main" id="{A17A8BD2-CC32-4596-A42F-B1D074F879BD}"/>
              </a:ext>
            </a:extLst>
          </p:cNvPr>
          <p:cNvSpPr>
            <a:spLocks noGrp="1"/>
          </p:cNvSpPr>
          <p:nvPr>
            <p:ph type="subTitle" idx="1"/>
          </p:nvPr>
        </p:nvSpPr>
        <p:spPr/>
        <p:txBody>
          <a:bodyPr>
            <a:normAutofit/>
          </a:bodyPr>
          <a:lstStyle/>
          <a:p>
            <a:r>
              <a:rPr lang="en-US" sz="2800" b="1" dirty="0"/>
              <a:t>AKHIL TEJA KANUGOLU</a:t>
            </a:r>
          </a:p>
          <a:p>
            <a:r>
              <a:rPr lang="en-US" sz="2800" b="1" dirty="0"/>
              <a:t>GEETANJALI MAKINENI</a:t>
            </a:r>
          </a:p>
          <a:p>
            <a:r>
              <a:rPr lang="en-US" sz="2800" b="1" dirty="0"/>
              <a:t>TEJASWINI RAYAPATI</a:t>
            </a:r>
          </a:p>
        </p:txBody>
      </p:sp>
    </p:spTree>
    <p:extLst>
      <p:ext uri="{BB962C8B-B14F-4D97-AF65-F5344CB8AC3E}">
        <p14:creationId xmlns:p14="http://schemas.microsoft.com/office/powerpoint/2010/main" val="1195938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87" name="Straight Connector 86">
            <a:extLst>
              <a:ext uri="{FF2B5EF4-FFF2-40B4-BE49-F238E27FC236}">
                <a16:creationId xmlns:a16="http://schemas.microsoft.com/office/drawing/2014/main" id="{FD6CD0A5-6C83-427D-AB05-3BE0E15A7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6B6653D5-62D5-45D6-B95A-38FB56233D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B17B25F5-9024-4196-BF35-911797D0B1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C3C23CF1-A0CB-42AA-A759-E1937CA848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12A51285-560A-444D-A414-2428698DB1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97" name="Rectangle 96">
            <a:extLst>
              <a:ext uri="{FF2B5EF4-FFF2-40B4-BE49-F238E27FC236}">
                <a16:creationId xmlns:a16="http://schemas.microsoft.com/office/drawing/2014/main" id="{618E37DE-4710-4167-AE83-47DE5752D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B76C33-B9E4-4C6E-B4B0-9116D9AED055}"/>
              </a:ext>
            </a:extLst>
          </p:cNvPr>
          <p:cNvSpPr>
            <a:spLocks noGrp="1"/>
          </p:cNvSpPr>
          <p:nvPr>
            <p:ph type="title"/>
          </p:nvPr>
        </p:nvSpPr>
        <p:spPr>
          <a:xfrm>
            <a:off x="7121245" y="4785996"/>
            <a:ext cx="4949937" cy="2620749"/>
          </a:xfrm>
        </p:spPr>
        <p:txBody>
          <a:bodyPr vert="horz" lIns="91440" tIns="45720" rIns="91440" bIns="45720" rtlCol="0" anchor="b">
            <a:normAutofit fontScale="90000"/>
          </a:bodyPr>
          <a:lstStyle/>
          <a:p>
            <a:br>
              <a:rPr lang="en-US" sz="3300" dirty="0"/>
            </a:br>
            <a:br>
              <a:rPr lang="en-US" sz="3300" dirty="0"/>
            </a:br>
            <a:br>
              <a:rPr lang="en-US" sz="3300" dirty="0"/>
            </a:br>
            <a:br>
              <a:rPr lang="en-US" sz="3300" dirty="0"/>
            </a:br>
            <a:br>
              <a:rPr lang="en-US" sz="3300" dirty="0"/>
            </a:br>
            <a:br>
              <a:rPr lang="en-US" sz="3300" dirty="0"/>
            </a:br>
            <a:br>
              <a:rPr lang="en-US" sz="3300" dirty="0"/>
            </a:br>
            <a:br>
              <a:rPr lang="en-US" sz="3300" dirty="0"/>
            </a:br>
            <a:br>
              <a:rPr lang="en-US" sz="3300" dirty="0"/>
            </a:br>
            <a:br>
              <a:rPr lang="en-US" sz="3300" dirty="0"/>
            </a:br>
            <a:r>
              <a:rPr lang="en-US" sz="3100" dirty="0"/>
              <a:t>Step's to upload data set in </a:t>
            </a:r>
            <a:r>
              <a:rPr lang="en-US" sz="3100" dirty="0" err="1"/>
              <a:t>aws</a:t>
            </a:r>
            <a:r>
              <a:rPr lang="en-US" sz="3100" dirty="0"/>
              <a:t> s3 bucket</a:t>
            </a:r>
            <a:br>
              <a:rPr lang="en-US" sz="2000" dirty="0"/>
            </a:br>
            <a:br>
              <a:rPr lang="en-US" sz="2000" dirty="0"/>
            </a:br>
            <a:br>
              <a:rPr lang="en-US" sz="2000" dirty="0"/>
            </a:br>
            <a:br>
              <a:rPr lang="en-US" sz="2000" dirty="0"/>
            </a:br>
            <a:br>
              <a:rPr lang="en-US" sz="2000" dirty="0"/>
            </a:br>
            <a:endParaRPr lang="en-US" sz="2000" dirty="0"/>
          </a:p>
        </p:txBody>
      </p:sp>
      <p:grpSp>
        <p:nvGrpSpPr>
          <p:cNvPr id="99" name="Group 98">
            <a:extLst>
              <a:ext uri="{FF2B5EF4-FFF2-40B4-BE49-F238E27FC236}">
                <a16:creationId xmlns:a16="http://schemas.microsoft.com/office/drawing/2014/main" id="{3C463717-5EB2-4C6C-8BB1-AF27FACB7F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0" name="Straight Connector 99">
              <a:extLst>
                <a:ext uri="{FF2B5EF4-FFF2-40B4-BE49-F238E27FC236}">
                  <a16:creationId xmlns:a16="http://schemas.microsoft.com/office/drawing/2014/main" id="{9388FA13-A619-4520-A05E-918E852D5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CF142BDF-1A8D-4991-A97C-31319D0900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EC03C136-3F5E-48B5-A4F0-A1FA25DFE5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413F559C-6A30-4A09-A759-7FAF7C9F48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2205CA72-C3E6-4BF9-B055-3C19DAEDA8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1" name="Content Placeholder 10" descr="A screenshot of a cell phone&#10;&#10;Description automatically generated">
            <a:extLst>
              <a:ext uri="{FF2B5EF4-FFF2-40B4-BE49-F238E27FC236}">
                <a16:creationId xmlns:a16="http://schemas.microsoft.com/office/drawing/2014/main" id="{A92B5B11-5D2A-43F2-9499-43A6B1254CC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0202"/>
          <a:stretch/>
        </p:blipFill>
        <p:spPr>
          <a:xfrm>
            <a:off x="-3819" y="75669"/>
            <a:ext cx="6776652" cy="2884483"/>
          </a:xfrm>
        </p:spPr>
      </p:pic>
      <p:pic>
        <p:nvPicPr>
          <p:cNvPr id="33" name="Picture 32">
            <a:extLst>
              <a:ext uri="{FF2B5EF4-FFF2-40B4-BE49-F238E27FC236}">
                <a16:creationId xmlns:a16="http://schemas.microsoft.com/office/drawing/2014/main" id="{6A5E997C-B991-4D3B-AF57-3A3DEA1B2FA7}"/>
              </a:ext>
            </a:extLst>
          </p:cNvPr>
          <p:cNvPicPr>
            <a:picLocks noChangeAspect="1"/>
          </p:cNvPicPr>
          <p:nvPr/>
        </p:nvPicPr>
        <p:blipFill>
          <a:blip r:embed="rId3"/>
          <a:stretch>
            <a:fillRect/>
          </a:stretch>
        </p:blipFill>
        <p:spPr>
          <a:xfrm>
            <a:off x="64840" y="3035821"/>
            <a:ext cx="6707993" cy="3679827"/>
          </a:xfrm>
          <a:prstGeom prst="rect">
            <a:avLst/>
          </a:prstGeom>
        </p:spPr>
      </p:pic>
      <p:pic>
        <p:nvPicPr>
          <p:cNvPr id="35" name="Picture 34">
            <a:extLst>
              <a:ext uri="{FF2B5EF4-FFF2-40B4-BE49-F238E27FC236}">
                <a16:creationId xmlns:a16="http://schemas.microsoft.com/office/drawing/2014/main" id="{34F02467-AE74-4304-8B93-A54F036993ED}"/>
              </a:ext>
            </a:extLst>
          </p:cNvPr>
          <p:cNvPicPr>
            <a:picLocks noChangeAspect="1"/>
          </p:cNvPicPr>
          <p:nvPr/>
        </p:nvPicPr>
        <p:blipFill>
          <a:blip r:embed="rId4"/>
          <a:stretch>
            <a:fillRect/>
          </a:stretch>
        </p:blipFill>
        <p:spPr>
          <a:xfrm>
            <a:off x="6987425" y="85473"/>
            <a:ext cx="5131115" cy="4225651"/>
          </a:xfrm>
          <a:prstGeom prst="rect">
            <a:avLst/>
          </a:prstGeom>
        </p:spPr>
      </p:pic>
    </p:spTree>
    <p:extLst>
      <p:ext uri="{BB962C8B-B14F-4D97-AF65-F5344CB8AC3E}">
        <p14:creationId xmlns:p14="http://schemas.microsoft.com/office/powerpoint/2010/main" val="1370023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5432F551-0989-4695-8014-BFDA9840D424}"/>
              </a:ext>
            </a:extLst>
          </p:cNvPr>
          <p:cNvPicPr>
            <a:picLocks noChangeAspect="1"/>
          </p:cNvPicPr>
          <p:nvPr/>
        </p:nvPicPr>
        <p:blipFill rotWithShape="1">
          <a:blip r:embed="rId2">
            <a:extLst>
              <a:ext uri="{28A0092B-C50C-407E-A947-70E740481C1C}">
                <a14:useLocalDpi xmlns:a14="http://schemas.microsoft.com/office/drawing/2010/main" val="0"/>
              </a:ext>
            </a:extLst>
          </a:blip>
          <a:srcRect r="54116" b="-1000"/>
          <a:stretch/>
        </p:blipFill>
        <p:spPr>
          <a:xfrm>
            <a:off x="547688" y="219075"/>
            <a:ext cx="5228644" cy="431947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C59010C9-1691-4FA6-B076-E18F9330540A}"/>
              </a:ext>
            </a:extLst>
          </p:cNvPr>
          <p:cNvPicPr>
            <a:picLocks noChangeAspect="1"/>
          </p:cNvPicPr>
          <p:nvPr/>
        </p:nvPicPr>
        <p:blipFill rotWithShape="1">
          <a:blip r:embed="rId3">
            <a:extLst>
              <a:ext uri="{28A0092B-C50C-407E-A947-70E740481C1C}">
                <a14:useLocalDpi xmlns:a14="http://schemas.microsoft.com/office/drawing/2010/main" val="0"/>
              </a:ext>
            </a:extLst>
          </a:blip>
          <a:srcRect b="73798"/>
          <a:stretch/>
        </p:blipFill>
        <p:spPr>
          <a:xfrm>
            <a:off x="547688" y="5256745"/>
            <a:ext cx="8808185" cy="138218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563C34A0-3253-4877-828F-6383EDBA46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8740" y="180345"/>
            <a:ext cx="5076294" cy="4271826"/>
          </a:xfrm>
          <a:prstGeom prst="rect">
            <a:avLst/>
          </a:prstGeom>
        </p:spPr>
      </p:pic>
      <p:sp>
        <p:nvSpPr>
          <p:cNvPr id="4" name="TextBox 3">
            <a:extLst>
              <a:ext uri="{FF2B5EF4-FFF2-40B4-BE49-F238E27FC236}">
                <a16:creationId xmlns:a16="http://schemas.microsoft.com/office/drawing/2014/main" id="{68DB4BF9-E41C-4C28-8717-E0DB9FED8594}"/>
              </a:ext>
            </a:extLst>
          </p:cNvPr>
          <p:cNvSpPr txBox="1"/>
          <p:nvPr/>
        </p:nvSpPr>
        <p:spPr>
          <a:xfrm>
            <a:off x="418170" y="4666114"/>
            <a:ext cx="6453420" cy="369332"/>
          </a:xfrm>
          <a:prstGeom prst="rect">
            <a:avLst/>
          </a:prstGeom>
          <a:noFill/>
        </p:spPr>
        <p:txBody>
          <a:bodyPr wrap="square" rtlCol="0">
            <a:spAutoFit/>
          </a:bodyPr>
          <a:lstStyle/>
          <a:p>
            <a:r>
              <a:rPr lang="en-US" b="1" kern="1200" dirty="0">
                <a:solidFill>
                  <a:schemeClr val="tx1"/>
                </a:solidFill>
                <a:latin typeface="+mn-lt"/>
                <a:ea typeface="+mn-ea"/>
                <a:cs typeface="+mn-cs"/>
              </a:rPr>
              <a:t>Connecting S3 Bucket from Local host Using Terminal</a:t>
            </a:r>
          </a:p>
        </p:txBody>
      </p:sp>
    </p:spTree>
    <p:extLst>
      <p:ext uri="{BB962C8B-B14F-4D97-AF65-F5344CB8AC3E}">
        <p14:creationId xmlns:p14="http://schemas.microsoft.com/office/powerpoint/2010/main" val="2247389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EFAE83-CEAF-4622-AC3E-B630AE338ADF}"/>
              </a:ext>
            </a:extLst>
          </p:cNvPr>
          <p:cNvSpPr>
            <a:spLocks noGrp="1"/>
          </p:cNvSpPr>
          <p:nvPr>
            <p:ph type="body" idx="1"/>
          </p:nvPr>
        </p:nvSpPr>
        <p:spPr>
          <a:xfrm>
            <a:off x="73170" y="168368"/>
            <a:ext cx="4481075" cy="1247079"/>
          </a:xfrm>
        </p:spPr>
        <p:txBody>
          <a:bodyPr>
            <a:normAutofit/>
          </a:bodyPr>
          <a:lstStyle/>
          <a:p>
            <a:r>
              <a:rPr lang="en-US" sz="2800" b="1" dirty="0"/>
              <a:t>RESULTS/ACCOMPLISHMENTS ACHIEVED SO FAR:</a:t>
            </a:r>
            <a:endParaRPr lang="en-US" sz="1200" b="1" dirty="0"/>
          </a:p>
        </p:txBody>
      </p:sp>
      <p:pic>
        <p:nvPicPr>
          <p:cNvPr id="6" name="Picture 5">
            <a:extLst>
              <a:ext uri="{FF2B5EF4-FFF2-40B4-BE49-F238E27FC236}">
                <a16:creationId xmlns:a16="http://schemas.microsoft.com/office/drawing/2014/main" id="{B6E89301-A46C-4F62-8089-8C9489DE166B}"/>
              </a:ext>
            </a:extLst>
          </p:cNvPr>
          <p:cNvPicPr>
            <a:picLocks noChangeAspect="1"/>
          </p:cNvPicPr>
          <p:nvPr/>
        </p:nvPicPr>
        <p:blipFill>
          <a:blip r:embed="rId2"/>
          <a:stretch>
            <a:fillRect/>
          </a:stretch>
        </p:blipFill>
        <p:spPr>
          <a:xfrm>
            <a:off x="73170" y="2019129"/>
            <a:ext cx="11765938" cy="4670503"/>
          </a:xfrm>
          <a:prstGeom prst="rect">
            <a:avLst/>
          </a:prstGeom>
        </p:spPr>
      </p:pic>
      <p:pic>
        <p:nvPicPr>
          <p:cNvPr id="7" name="Picture 6">
            <a:extLst>
              <a:ext uri="{FF2B5EF4-FFF2-40B4-BE49-F238E27FC236}">
                <a16:creationId xmlns:a16="http://schemas.microsoft.com/office/drawing/2014/main" id="{1EC98198-AAB0-487F-ABE3-46FA0BC7DD4C}"/>
              </a:ext>
            </a:extLst>
          </p:cNvPr>
          <p:cNvPicPr>
            <a:picLocks noChangeAspect="1"/>
          </p:cNvPicPr>
          <p:nvPr/>
        </p:nvPicPr>
        <p:blipFill>
          <a:blip r:embed="rId3"/>
          <a:stretch>
            <a:fillRect/>
          </a:stretch>
        </p:blipFill>
        <p:spPr>
          <a:xfrm>
            <a:off x="4829453" y="313123"/>
            <a:ext cx="6022052" cy="1562100"/>
          </a:xfrm>
          <a:prstGeom prst="rect">
            <a:avLst/>
          </a:prstGeom>
        </p:spPr>
      </p:pic>
    </p:spTree>
    <p:extLst>
      <p:ext uri="{BB962C8B-B14F-4D97-AF65-F5344CB8AC3E}">
        <p14:creationId xmlns:p14="http://schemas.microsoft.com/office/powerpoint/2010/main" val="3043599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B4426F-CEF9-4A88-9E49-038AA132D2D3}"/>
              </a:ext>
            </a:extLst>
          </p:cNvPr>
          <p:cNvPicPr>
            <a:picLocks noChangeAspect="1"/>
          </p:cNvPicPr>
          <p:nvPr/>
        </p:nvPicPr>
        <p:blipFill>
          <a:blip r:embed="rId2"/>
          <a:stretch>
            <a:fillRect/>
          </a:stretch>
        </p:blipFill>
        <p:spPr>
          <a:xfrm>
            <a:off x="245659" y="900752"/>
            <a:ext cx="9949218" cy="5596435"/>
          </a:xfrm>
          <a:prstGeom prst="rect">
            <a:avLst/>
          </a:prstGeom>
        </p:spPr>
      </p:pic>
      <p:sp>
        <p:nvSpPr>
          <p:cNvPr id="6" name="TextBox 5">
            <a:extLst>
              <a:ext uri="{FF2B5EF4-FFF2-40B4-BE49-F238E27FC236}">
                <a16:creationId xmlns:a16="http://schemas.microsoft.com/office/drawing/2014/main" id="{8E524F19-553D-45EE-B571-B89A2F8C038C}"/>
              </a:ext>
            </a:extLst>
          </p:cNvPr>
          <p:cNvSpPr txBox="1"/>
          <p:nvPr/>
        </p:nvSpPr>
        <p:spPr>
          <a:xfrm>
            <a:off x="109182" y="191069"/>
            <a:ext cx="4469642" cy="461665"/>
          </a:xfrm>
          <a:prstGeom prst="rect">
            <a:avLst/>
          </a:prstGeom>
          <a:noFill/>
        </p:spPr>
        <p:txBody>
          <a:bodyPr wrap="square" rtlCol="0">
            <a:spAutoFit/>
          </a:bodyPr>
          <a:lstStyle/>
          <a:p>
            <a:r>
              <a:rPr lang="en-US" sz="2400" b="1" dirty="0"/>
              <a:t>Nulls Handling in Data Set:</a:t>
            </a:r>
            <a:endParaRPr lang="en-US" sz="2400" b="1" kern="1200" dirty="0">
              <a:solidFill>
                <a:schemeClr val="tx1"/>
              </a:solidFill>
              <a:latin typeface="+mn-lt"/>
              <a:ea typeface="+mn-ea"/>
              <a:cs typeface="+mn-cs"/>
            </a:endParaRPr>
          </a:p>
        </p:txBody>
      </p:sp>
    </p:spTree>
    <p:extLst>
      <p:ext uri="{BB962C8B-B14F-4D97-AF65-F5344CB8AC3E}">
        <p14:creationId xmlns:p14="http://schemas.microsoft.com/office/powerpoint/2010/main" val="3738551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4E10-DC7C-4591-A293-5E0E1418C8E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B335545-3D90-4CDB-BCA4-FA101FBC96B6}"/>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DCBA0AD5-786D-44D2-88F5-DC0EE4CC28C0}"/>
              </a:ext>
            </a:extLst>
          </p:cNvPr>
          <p:cNvPicPr>
            <a:picLocks noChangeAspect="1"/>
          </p:cNvPicPr>
          <p:nvPr/>
        </p:nvPicPr>
        <p:blipFill>
          <a:blip r:embed="rId2"/>
          <a:stretch>
            <a:fillRect/>
          </a:stretch>
        </p:blipFill>
        <p:spPr>
          <a:xfrm>
            <a:off x="0" y="13648"/>
            <a:ext cx="12192000" cy="6858000"/>
          </a:xfrm>
          <a:prstGeom prst="rect">
            <a:avLst/>
          </a:prstGeom>
        </p:spPr>
      </p:pic>
    </p:spTree>
    <p:extLst>
      <p:ext uri="{BB962C8B-B14F-4D97-AF65-F5344CB8AC3E}">
        <p14:creationId xmlns:p14="http://schemas.microsoft.com/office/powerpoint/2010/main" val="4173688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BEB2C1-69FA-46EC-95F3-47F5F24F0D5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53925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EEAB38-8B0A-4419-A491-FDA918B3D75F}"/>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8D35A3-3985-489C-B14E-2FD333D316D1}"/>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6A4A3BA2-2224-4000-BAE1-06D99B4F7A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6205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A1702F-592E-4495-A043-502F1A93E17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52170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C035-FF8D-4B60-9424-C6D03756E3F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C3AFB01-0FE8-4E66-80D5-EB757D189803}"/>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800D7637-694A-4192-9BC5-ABC062D9C32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05078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6BC68-4A6B-4DB3-870A-3E2B53558E8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B54FAAA-883A-4CF6-9AC8-82984DF62A11}"/>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355F8E71-3FF9-493E-8E85-E4D36096EAC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26239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14CD2-CB3D-4A46-859F-0478EC9664EE}"/>
              </a:ext>
            </a:extLst>
          </p:cNvPr>
          <p:cNvSpPr>
            <a:spLocks noGrp="1"/>
          </p:cNvSpPr>
          <p:nvPr>
            <p:ph type="title"/>
          </p:nvPr>
        </p:nvSpPr>
        <p:spPr>
          <a:xfrm>
            <a:off x="684212" y="4487332"/>
            <a:ext cx="8534400" cy="1507067"/>
          </a:xfrm>
        </p:spPr>
        <p:txBody>
          <a:bodyPr>
            <a:normAutofit/>
          </a:bodyPr>
          <a:lstStyle/>
          <a:p>
            <a:r>
              <a:rPr lang="en-US" dirty="0"/>
              <a:t>Credible Source</a:t>
            </a:r>
          </a:p>
        </p:txBody>
      </p:sp>
      <p:pic>
        <p:nvPicPr>
          <p:cNvPr id="5" name="Picture 4">
            <a:extLst>
              <a:ext uri="{FF2B5EF4-FFF2-40B4-BE49-F238E27FC236}">
                <a16:creationId xmlns:a16="http://schemas.microsoft.com/office/drawing/2014/main" id="{0767754C-BADA-4044-95A5-238A6E3264B0}"/>
              </a:ext>
            </a:extLst>
          </p:cNvPr>
          <p:cNvPicPr>
            <a:picLocks noChangeAspect="1"/>
          </p:cNvPicPr>
          <p:nvPr/>
        </p:nvPicPr>
        <p:blipFill rotWithShape="1">
          <a:blip r:embed="rId2"/>
          <a:srcRect r="15077" b="11576"/>
          <a:stretch/>
        </p:blipFill>
        <p:spPr>
          <a:xfrm>
            <a:off x="791239" y="733648"/>
            <a:ext cx="5304759" cy="3753684"/>
          </a:xfrm>
          <a:prstGeom prst="rect">
            <a:avLst/>
          </a:prstGeom>
          <a:effectLst>
            <a:innerShdw blurRad="57150" dist="38100" dir="14460000">
              <a:prstClr val="black">
                <a:alpha val="70000"/>
              </a:prstClr>
            </a:innerShdw>
          </a:effectLst>
        </p:spPr>
      </p:pic>
      <p:sp>
        <p:nvSpPr>
          <p:cNvPr id="3" name="Content Placeholder 2">
            <a:extLst>
              <a:ext uri="{FF2B5EF4-FFF2-40B4-BE49-F238E27FC236}">
                <a16:creationId xmlns:a16="http://schemas.microsoft.com/office/drawing/2014/main" id="{1A56DA8B-C44A-4D94-9BA7-D7640F8E1736}"/>
              </a:ext>
            </a:extLst>
          </p:cNvPr>
          <p:cNvSpPr>
            <a:spLocks noGrp="1"/>
          </p:cNvSpPr>
          <p:nvPr>
            <p:ph idx="1"/>
          </p:nvPr>
        </p:nvSpPr>
        <p:spPr>
          <a:xfrm>
            <a:off x="6499654" y="733646"/>
            <a:ext cx="4419171" cy="4803553"/>
          </a:xfrm>
        </p:spPr>
        <p:txBody>
          <a:bodyPr>
            <a:normAutofit/>
          </a:bodyPr>
          <a:lstStyle/>
          <a:p>
            <a:pPr marL="0" indent="0">
              <a:buNone/>
            </a:pPr>
            <a:r>
              <a:rPr lang="en-US" dirty="0"/>
              <a:t>Collecting data and source</a:t>
            </a:r>
          </a:p>
          <a:p>
            <a:pPr>
              <a:buFont typeface="Wingdings" panose="05000000000000000000" pitchFamily="2" charset="2"/>
              <a:buChar char="ü"/>
            </a:pPr>
            <a:r>
              <a:rPr lang="en-US" dirty="0"/>
              <a:t> Data is collected from the    following website</a:t>
            </a:r>
          </a:p>
          <a:p>
            <a:pPr marL="0" indent="0">
              <a:buNone/>
            </a:pPr>
            <a:r>
              <a:rPr lang="en-US" dirty="0"/>
              <a:t>(</a:t>
            </a:r>
            <a:r>
              <a:rPr lang="en-US" u="sng" dirty="0">
                <a:hlinkClick r:id="rId3"/>
              </a:rPr>
              <a:t>https://data.kcmo.org</a:t>
            </a:r>
            <a:r>
              <a:rPr lang="en-US" dirty="0"/>
              <a:t>).</a:t>
            </a:r>
          </a:p>
          <a:p>
            <a:pPr>
              <a:buFont typeface="Wingdings" panose="05000000000000000000" pitchFamily="2" charset="2"/>
              <a:buChar char="ü"/>
            </a:pPr>
            <a:r>
              <a:rPr lang="en-US" dirty="0"/>
              <a:t>Currently we are analyzing data for crimes in Kansas city for year 2019. This can be extended to the comparison for previous years (2014-2019). </a:t>
            </a:r>
          </a:p>
          <a:p>
            <a:pPr>
              <a:buFont typeface="Wingdings" panose="05000000000000000000" pitchFamily="2" charset="2"/>
              <a:buChar char="ü"/>
            </a:pPr>
            <a:endParaRPr lang="en-US" dirty="0"/>
          </a:p>
          <a:p>
            <a:pPr>
              <a:buFont typeface="Wingdings" panose="05000000000000000000" pitchFamily="2" charset="2"/>
              <a:buChar char="ü"/>
            </a:pPr>
            <a:endParaRPr lang="en-US" dirty="0"/>
          </a:p>
          <a:p>
            <a:pPr marL="0" indent="0">
              <a:buNone/>
            </a:pPr>
            <a:r>
              <a:rPr lang="en-US" dirty="0"/>
              <a:t>     </a:t>
            </a:r>
          </a:p>
        </p:txBody>
      </p:sp>
    </p:spTree>
    <p:extLst>
      <p:ext uri="{BB962C8B-B14F-4D97-AF65-F5344CB8AC3E}">
        <p14:creationId xmlns:p14="http://schemas.microsoft.com/office/powerpoint/2010/main" val="2372200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07942F-00B3-403C-A728-C12A0B42CC4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86509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1338A-C594-402C-9BE4-B07C3AD158E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1124B99-0076-4071-8119-28E6D8B532ED}"/>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48574147-6461-4B08-9295-B6D8759FB93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0310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23F0-389A-4B17-8452-F9DBE4F3DA7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706F76A-836B-44C7-9BCD-FD12EC5AE74F}"/>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70E06817-5028-43D5-B276-866AAD85C54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44389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44D28-0B67-4618-B3BA-C4D5457E9DB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4CC8EC3-A0CB-4668-BC09-80FC173B44C2}"/>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77CAAE00-228B-4A4F-B8A5-FD95084DD0A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11226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5C26C-4CEB-438B-8B16-9E33C70EEFAA}"/>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D136B7A9-7FAA-4DA7-B82E-6FB0CF58AD3A}"/>
              </a:ext>
            </a:extLst>
          </p:cNvPr>
          <p:cNvSpPr>
            <a:spLocks noGrp="1"/>
          </p:cNvSpPr>
          <p:nvPr>
            <p:ph type="body" idx="1"/>
          </p:nvPr>
        </p:nvSpPr>
        <p:spPr/>
        <p:txBody>
          <a:bodyPr/>
          <a:lstStyle/>
          <a:p>
            <a:endParaRPr lang="en-US"/>
          </a:p>
        </p:txBody>
      </p:sp>
      <p:pic>
        <p:nvPicPr>
          <p:cNvPr id="29" name="Picture 28" descr="A screenshot of a cell phone&#10;&#10;Description automatically generated">
            <a:extLst>
              <a:ext uri="{FF2B5EF4-FFF2-40B4-BE49-F238E27FC236}">
                <a16:creationId xmlns:a16="http://schemas.microsoft.com/office/drawing/2014/main" id="{ED41E918-FADD-4129-AB5E-0A59939F0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61413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81349-9FDD-4948-9330-FF357E4976E4}"/>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1E5EC919-8DED-40AA-BE44-0AA25C1091B0}"/>
              </a:ext>
            </a:extLst>
          </p:cNvPr>
          <p:cNvSpPr>
            <a:spLocks noGrp="1"/>
          </p:cNvSpPr>
          <p:nvPr>
            <p:ph type="body" idx="1"/>
          </p:nvPr>
        </p:nvSpPr>
        <p:spPr/>
        <p:txBody>
          <a:bodyPr/>
          <a:lstStyle/>
          <a:p>
            <a:endParaRPr lang="en-US"/>
          </a:p>
        </p:txBody>
      </p:sp>
      <p:pic>
        <p:nvPicPr>
          <p:cNvPr id="5" name="Picture 4" descr="A screenshot of a cell phone&#10;&#10;Description automatically generated">
            <a:extLst>
              <a:ext uri="{FF2B5EF4-FFF2-40B4-BE49-F238E27FC236}">
                <a16:creationId xmlns:a16="http://schemas.microsoft.com/office/drawing/2014/main" id="{DE5ED1A0-F98A-4AFB-BEDD-08BBE948C1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2459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B9DBBF69-08B0-4CFC-8508-D08F825C83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838" y="1492150"/>
            <a:ext cx="9214324" cy="3873699"/>
          </a:xfrm>
          <a:prstGeom prst="rect">
            <a:avLst/>
          </a:prstGeom>
        </p:spPr>
      </p:pic>
    </p:spTree>
    <p:extLst>
      <p:ext uri="{BB962C8B-B14F-4D97-AF65-F5344CB8AC3E}">
        <p14:creationId xmlns:p14="http://schemas.microsoft.com/office/powerpoint/2010/main" val="1111990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615438F2-7D5A-42DB-B521-3D45755F38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940" y="984124"/>
            <a:ext cx="9138120" cy="4889751"/>
          </a:xfrm>
          <a:prstGeom prst="rect">
            <a:avLst/>
          </a:prstGeom>
        </p:spPr>
      </p:pic>
    </p:spTree>
    <p:extLst>
      <p:ext uri="{BB962C8B-B14F-4D97-AF65-F5344CB8AC3E}">
        <p14:creationId xmlns:p14="http://schemas.microsoft.com/office/powerpoint/2010/main" val="2746971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44FF1697-1C5E-491D-9CDF-4A4FA6B309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692" y="987299"/>
            <a:ext cx="9074616" cy="4883401"/>
          </a:xfrm>
          <a:prstGeom prst="rect">
            <a:avLst/>
          </a:prstGeom>
        </p:spPr>
      </p:pic>
    </p:spTree>
    <p:extLst>
      <p:ext uri="{BB962C8B-B14F-4D97-AF65-F5344CB8AC3E}">
        <p14:creationId xmlns:p14="http://schemas.microsoft.com/office/powerpoint/2010/main" val="3480311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social media post&#10;&#10;Description automatically generated">
            <a:extLst>
              <a:ext uri="{FF2B5EF4-FFF2-40B4-BE49-F238E27FC236}">
                <a16:creationId xmlns:a16="http://schemas.microsoft.com/office/drawing/2014/main" id="{9D17415E-6DA2-48CB-94AA-0AA87FD66A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384" y="791429"/>
            <a:ext cx="9074616" cy="4711942"/>
          </a:xfrm>
          <a:prstGeom prst="rect">
            <a:avLst/>
          </a:prstGeom>
        </p:spPr>
      </p:pic>
    </p:spTree>
    <p:extLst>
      <p:ext uri="{BB962C8B-B14F-4D97-AF65-F5344CB8AC3E}">
        <p14:creationId xmlns:p14="http://schemas.microsoft.com/office/powerpoint/2010/main" val="1565840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09CCB3F-DBCE-4964-9E34-8C5DE80EF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nip Diagonal Corner Rectangle 24">
            <a:extLst>
              <a:ext uri="{FF2B5EF4-FFF2-40B4-BE49-F238E27FC236}">
                <a16:creationId xmlns:a16="http://schemas.microsoft.com/office/drawing/2014/main" id="{1DFF944F-74BA-483A-82C0-64E3AAF4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90" y="620722"/>
            <a:ext cx="6575496"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DD0FC63C-BAC5-494F-A62C-355AE9447B48}"/>
              </a:ext>
            </a:extLst>
          </p:cNvPr>
          <p:cNvPicPr>
            <a:picLocks noChangeAspect="1"/>
          </p:cNvPicPr>
          <p:nvPr/>
        </p:nvPicPr>
        <p:blipFill rotWithShape="1">
          <a:blip r:embed="rId2"/>
          <a:srcRect r="23763" b="2"/>
          <a:stretch/>
        </p:blipFill>
        <p:spPr>
          <a:xfrm>
            <a:off x="778062" y="786117"/>
            <a:ext cx="6245352" cy="4956048"/>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8" name="Content Placeholder 7">
            <a:extLst>
              <a:ext uri="{FF2B5EF4-FFF2-40B4-BE49-F238E27FC236}">
                <a16:creationId xmlns:a16="http://schemas.microsoft.com/office/drawing/2014/main" id="{DC0523D9-71A5-4A3A-86B4-CC64B65DBF7B}"/>
              </a:ext>
            </a:extLst>
          </p:cNvPr>
          <p:cNvSpPr>
            <a:spLocks noGrp="1"/>
          </p:cNvSpPr>
          <p:nvPr>
            <p:ph idx="1"/>
          </p:nvPr>
        </p:nvSpPr>
        <p:spPr>
          <a:xfrm>
            <a:off x="7532710" y="620722"/>
            <a:ext cx="4334170" cy="5121443"/>
          </a:xfrm>
        </p:spPr>
        <p:txBody>
          <a:bodyPr anchor="t">
            <a:normAutofit/>
          </a:bodyPr>
          <a:lstStyle/>
          <a:p>
            <a:r>
              <a:rPr lang="en-US" dirty="0"/>
              <a:t>The size of the data set now using (2019) is 16.5MB </a:t>
            </a:r>
          </a:p>
          <a:p>
            <a:r>
              <a:rPr lang="en-US" dirty="0"/>
              <a:t>It has 78K records with 23 features.</a:t>
            </a:r>
          </a:p>
          <a:p>
            <a:r>
              <a:rPr lang="en-US" dirty="0"/>
              <a:t>This data set is downloaded by 271 others.</a:t>
            </a:r>
          </a:p>
          <a:p>
            <a:r>
              <a:rPr lang="en-US" dirty="0"/>
              <a:t>The recent update is on January 7, 2020.</a:t>
            </a:r>
          </a:p>
          <a:p>
            <a:pPr marL="0" indent="0">
              <a:buNone/>
            </a:pPr>
            <a:endParaRPr lang="en-US" dirty="0"/>
          </a:p>
        </p:txBody>
      </p:sp>
      <p:grpSp>
        <p:nvGrpSpPr>
          <p:cNvPr id="17" name="Group 16">
            <a:extLst>
              <a:ext uri="{FF2B5EF4-FFF2-40B4-BE49-F238E27FC236}">
                <a16:creationId xmlns:a16="http://schemas.microsoft.com/office/drawing/2014/main" id="{A9733A91-F958-4629-801A-3F6F1E09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8" name="Straight Connector 17">
              <a:extLst>
                <a:ext uri="{FF2B5EF4-FFF2-40B4-BE49-F238E27FC236}">
                  <a16:creationId xmlns:a16="http://schemas.microsoft.com/office/drawing/2014/main" id="{F3812972-C68B-4C59-B3A7-4AF61E935D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B3F3B7C-7909-4486-AA08-5C6B625C3A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0BD7DA8-741F-4296-9363-05EF915411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62068EFC-20FC-456F-839F-4BCFFCAA8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3251C60F-B911-433E-BF75-3BBEFD0538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072860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2B9F8325-FCE7-4AA9-8AA5-6E4C0626C5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303" y="1298465"/>
            <a:ext cx="8617393" cy="4261069"/>
          </a:xfrm>
          <a:prstGeom prst="rect">
            <a:avLst/>
          </a:prstGeom>
        </p:spPr>
      </p:pic>
    </p:spTree>
    <p:extLst>
      <p:ext uri="{BB962C8B-B14F-4D97-AF65-F5344CB8AC3E}">
        <p14:creationId xmlns:p14="http://schemas.microsoft.com/office/powerpoint/2010/main" val="40315721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3FB00639-DB66-4B3A-860C-D802F6701E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5991" y="980949"/>
            <a:ext cx="9100018" cy="4896102"/>
          </a:xfrm>
          <a:prstGeom prst="rect">
            <a:avLst/>
          </a:prstGeom>
        </p:spPr>
      </p:pic>
    </p:spTree>
    <p:extLst>
      <p:ext uri="{BB962C8B-B14F-4D97-AF65-F5344CB8AC3E}">
        <p14:creationId xmlns:p14="http://schemas.microsoft.com/office/powerpoint/2010/main" val="2627578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8348B7B8-5CA8-461A-B449-5A96F96F3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918" y="1158758"/>
            <a:ext cx="9030164" cy="4540483"/>
          </a:xfrm>
          <a:prstGeom prst="rect">
            <a:avLst/>
          </a:prstGeom>
        </p:spPr>
      </p:pic>
    </p:spTree>
    <p:extLst>
      <p:ext uri="{BB962C8B-B14F-4D97-AF65-F5344CB8AC3E}">
        <p14:creationId xmlns:p14="http://schemas.microsoft.com/office/powerpoint/2010/main" val="3075044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6E8170CD-17A2-4027-9E25-2531FA717D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940" y="1022226"/>
            <a:ext cx="9138120" cy="4813547"/>
          </a:xfrm>
          <a:prstGeom prst="rect">
            <a:avLst/>
          </a:prstGeom>
        </p:spPr>
      </p:pic>
    </p:spTree>
    <p:extLst>
      <p:ext uri="{BB962C8B-B14F-4D97-AF65-F5344CB8AC3E}">
        <p14:creationId xmlns:p14="http://schemas.microsoft.com/office/powerpoint/2010/main" val="2682641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FC022C57-51CD-4417-8EE6-706EA5310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392" y="987299"/>
            <a:ext cx="9049215" cy="4883401"/>
          </a:xfrm>
          <a:prstGeom prst="rect">
            <a:avLst/>
          </a:prstGeom>
        </p:spPr>
      </p:pic>
    </p:spTree>
    <p:extLst>
      <p:ext uri="{BB962C8B-B14F-4D97-AF65-F5344CB8AC3E}">
        <p14:creationId xmlns:p14="http://schemas.microsoft.com/office/powerpoint/2010/main" val="3078768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8AFCA65E-3A9B-449C-893E-730D476355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392" y="984124"/>
            <a:ext cx="9049215" cy="4889751"/>
          </a:xfrm>
          <a:prstGeom prst="rect">
            <a:avLst/>
          </a:prstGeom>
        </p:spPr>
      </p:pic>
    </p:spTree>
    <p:extLst>
      <p:ext uri="{BB962C8B-B14F-4D97-AF65-F5344CB8AC3E}">
        <p14:creationId xmlns:p14="http://schemas.microsoft.com/office/powerpoint/2010/main" val="16095485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2651-E37A-47A6-9D36-027B68E8AB4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D3D8D73-31F3-43B2-8640-DC2430A226C3}"/>
              </a:ext>
            </a:extLst>
          </p:cNvPr>
          <p:cNvSpPr>
            <a:spLocks noGrp="1"/>
          </p:cNvSpPr>
          <p:nvPr>
            <p:ph type="body" idx="1"/>
          </p:nvPr>
        </p:nvSpPr>
        <p:spPr/>
        <p:txBody>
          <a:bodyPr/>
          <a:lstStyle/>
          <a:p>
            <a:endParaRPr lang="en-US" dirty="0"/>
          </a:p>
        </p:txBody>
      </p:sp>
      <p:pic>
        <p:nvPicPr>
          <p:cNvPr id="5" name="Picture 4" descr="A screenshot of a cell phone&#10;&#10;Description automatically generated">
            <a:extLst>
              <a:ext uri="{FF2B5EF4-FFF2-40B4-BE49-F238E27FC236}">
                <a16:creationId xmlns:a16="http://schemas.microsoft.com/office/drawing/2014/main" id="{1DC255BD-80D6-45CE-9FD4-F799D188C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080"/>
            <a:ext cx="12192000" cy="482092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BE54BBF9-35AD-409B-8EC3-CD31B0A73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20920"/>
            <a:ext cx="12192000" cy="1422401"/>
          </a:xfrm>
          <a:prstGeom prst="rect">
            <a:avLst/>
          </a:prstGeom>
        </p:spPr>
      </p:pic>
    </p:spTree>
    <p:extLst>
      <p:ext uri="{BB962C8B-B14F-4D97-AF65-F5344CB8AC3E}">
        <p14:creationId xmlns:p14="http://schemas.microsoft.com/office/powerpoint/2010/main" val="3679107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2EE81-B547-46C1-908E-74EE2E99991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8327CD0-F19E-4804-9436-EBEBF220443F}"/>
              </a:ext>
            </a:extLst>
          </p:cNvPr>
          <p:cNvSpPr>
            <a:spLocks noGrp="1"/>
          </p:cNvSpPr>
          <p:nvPr>
            <p:ph type="body" idx="1"/>
          </p:nvPr>
        </p:nvSpPr>
        <p:spPr/>
        <p:txBody>
          <a:bodyPr/>
          <a:lstStyle/>
          <a:p>
            <a:endParaRPr lang="en-US"/>
          </a:p>
        </p:txBody>
      </p:sp>
      <p:pic>
        <p:nvPicPr>
          <p:cNvPr id="5" name="Picture 4" descr="A screenshot of a cell phone&#10;&#10;Description automatically generated">
            <a:extLst>
              <a:ext uri="{FF2B5EF4-FFF2-40B4-BE49-F238E27FC236}">
                <a16:creationId xmlns:a16="http://schemas.microsoft.com/office/drawing/2014/main" id="{247E9B7D-6E08-40A2-85F9-A78598F82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1510"/>
            <a:ext cx="12192000" cy="5554980"/>
          </a:xfrm>
          <a:prstGeom prst="rect">
            <a:avLst/>
          </a:prstGeom>
        </p:spPr>
      </p:pic>
    </p:spTree>
    <p:extLst>
      <p:ext uri="{BB962C8B-B14F-4D97-AF65-F5344CB8AC3E}">
        <p14:creationId xmlns:p14="http://schemas.microsoft.com/office/powerpoint/2010/main" val="2673297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7484D-F800-4458-B0EB-01237264ABB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63FC2B3-1B24-47D2-8E0B-B3E33954C6F1}"/>
              </a:ext>
            </a:extLst>
          </p:cNvPr>
          <p:cNvSpPr>
            <a:spLocks noGrp="1"/>
          </p:cNvSpPr>
          <p:nvPr>
            <p:ph type="body" idx="1"/>
          </p:nvPr>
        </p:nvSpPr>
        <p:spPr/>
        <p:txBody>
          <a:bodyPr/>
          <a:lstStyle/>
          <a:p>
            <a:endParaRPr lang="en-US"/>
          </a:p>
        </p:txBody>
      </p:sp>
      <p:pic>
        <p:nvPicPr>
          <p:cNvPr id="5" name="Picture 4" descr="A screenshot of text&#10;&#10;Description automatically generated">
            <a:extLst>
              <a:ext uri="{FF2B5EF4-FFF2-40B4-BE49-F238E27FC236}">
                <a16:creationId xmlns:a16="http://schemas.microsoft.com/office/drawing/2014/main" id="{4CDCA26B-56C8-4510-A59F-1F1952946E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0350"/>
            <a:ext cx="12192000" cy="4157299"/>
          </a:xfrm>
          <a:prstGeom prst="rect">
            <a:avLst/>
          </a:prstGeom>
        </p:spPr>
      </p:pic>
    </p:spTree>
    <p:extLst>
      <p:ext uri="{BB962C8B-B14F-4D97-AF65-F5344CB8AC3E}">
        <p14:creationId xmlns:p14="http://schemas.microsoft.com/office/powerpoint/2010/main" val="669911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886CD-073F-4898-9631-2E29E38B729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7D20AE2-95ED-4612-8963-C5C0D1CEC42A}"/>
              </a:ext>
            </a:extLst>
          </p:cNvPr>
          <p:cNvSpPr>
            <a:spLocks noGrp="1"/>
          </p:cNvSpPr>
          <p:nvPr>
            <p:ph type="body" idx="1"/>
          </p:nvPr>
        </p:nvSpPr>
        <p:spPr/>
        <p:txBody>
          <a:bodyPr/>
          <a:lstStyle/>
          <a:p>
            <a:endParaRPr lang="en-US"/>
          </a:p>
        </p:txBody>
      </p:sp>
      <p:pic>
        <p:nvPicPr>
          <p:cNvPr id="5" name="Picture 4" descr="A screenshot of a cell phone&#10;&#10;Description automatically generated">
            <a:extLst>
              <a:ext uri="{FF2B5EF4-FFF2-40B4-BE49-F238E27FC236}">
                <a16:creationId xmlns:a16="http://schemas.microsoft.com/office/drawing/2014/main" id="{109D5938-14FC-4A94-8375-A1467DF92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791"/>
            <a:ext cx="12192000" cy="6114417"/>
          </a:xfrm>
          <a:prstGeom prst="rect">
            <a:avLst/>
          </a:prstGeom>
        </p:spPr>
      </p:pic>
    </p:spTree>
    <p:extLst>
      <p:ext uri="{BB962C8B-B14F-4D97-AF65-F5344CB8AC3E}">
        <p14:creationId xmlns:p14="http://schemas.microsoft.com/office/powerpoint/2010/main" val="1457879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5B8A0-2A1E-4DF0-A500-9A5CC7781414}"/>
              </a:ext>
            </a:extLst>
          </p:cNvPr>
          <p:cNvSpPr>
            <a:spLocks noGrp="1"/>
          </p:cNvSpPr>
          <p:nvPr>
            <p:ph type="title"/>
          </p:nvPr>
        </p:nvSpPr>
        <p:spPr>
          <a:xfrm>
            <a:off x="684212" y="685799"/>
            <a:ext cx="3747111" cy="4892040"/>
          </a:xfrm>
        </p:spPr>
        <p:txBody>
          <a:bodyPr>
            <a:normAutofit/>
          </a:bodyPr>
          <a:lstStyle/>
          <a:p>
            <a:pPr algn="r"/>
            <a:r>
              <a:rPr lang="en-US" sz="3200" dirty="0"/>
              <a:t>New Findings</a:t>
            </a:r>
          </a:p>
        </p:txBody>
      </p:sp>
      <p:sp>
        <p:nvSpPr>
          <p:cNvPr id="3" name="Content Placeholder 2">
            <a:extLst>
              <a:ext uri="{FF2B5EF4-FFF2-40B4-BE49-F238E27FC236}">
                <a16:creationId xmlns:a16="http://schemas.microsoft.com/office/drawing/2014/main" id="{BA6A4C38-EA56-460A-9270-CBCF6AD50569}"/>
              </a:ext>
            </a:extLst>
          </p:cNvPr>
          <p:cNvSpPr>
            <a:spLocks noGrp="1"/>
          </p:cNvSpPr>
          <p:nvPr>
            <p:ph idx="1"/>
          </p:nvPr>
        </p:nvSpPr>
        <p:spPr>
          <a:xfrm>
            <a:off x="4979962" y="685799"/>
            <a:ext cx="6288260" cy="4892040"/>
          </a:xfrm>
        </p:spPr>
        <p:txBody>
          <a:bodyPr>
            <a:normAutofit/>
          </a:bodyPr>
          <a:lstStyle/>
          <a:p>
            <a:r>
              <a:rPr lang="en-US" dirty="0">
                <a:solidFill>
                  <a:schemeClr val="tx1"/>
                </a:solidFill>
              </a:rPr>
              <a:t>Based on the Observations we can say that white  Race  of Male gender people with age around 40 </a:t>
            </a:r>
            <a:r>
              <a:rPr lang="en-US" dirty="0" err="1">
                <a:solidFill>
                  <a:schemeClr val="tx1"/>
                </a:solidFill>
              </a:rPr>
              <a:t>yrs</a:t>
            </a:r>
            <a:r>
              <a:rPr lang="en-US" dirty="0">
                <a:solidFill>
                  <a:schemeClr val="tx1"/>
                </a:solidFill>
              </a:rPr>
              <a:t> in 5</a:t>
            </a:r>
            <a:r>
              <a:rPr lang="en-US" baseline="30000" dirty="0">
                <a:solidFill>
                  <a:schemeClr val="tx1"/>
                </a:solidFill>
              </a:rPr>
              <a:t>th</a:t>
            </a:r>
            <a:r>
              <a:rPr lang="en-US" dirty="0">
                <a:solidFill>
                  <a:schemeClr val="tx1"/>
                </a:solidFill>
              </a:rPr>
              <a:t> &amp; 7</a:t>
            </a:r>
            <a:r>
              <a:rPr lang="en-US" baseline="30000" dirty="0">
                <a:solidFill>
                  <a:schemeClr val="tx1"/>
                </a:solidFill>
              </a:rPr>
              <a:t>th</a:t>
            </a:r>
            <a:r>
              <a:rPr lang="en-US" dirty="0">
                <a:solidFill>
                  <a:schemeClr val="tx1"/>
                </a:solidFill>
              </a:rPr>
              <a:t> Month in Area CPD&amp;EPD mostly in </a:t>
            </a:r>
            <a:r>
              <a:rPr lang="en-US" dirty="0" err="1">
                <a:solidFill>
                  <a:schemeClr val="tx1"/>
                </a:solidFill>
              </a:rPr>
              <a:t>zipcode</a:t>
            </a:r>
            <a:r>
              <a:rPr lang="en-US" dirty="0">
                <a:solidFill>
                  <a:schemeClr val="tx1"/>
                </a:solidFill>
              </a:rPr>
              <a:t> 64127 with 23.1% are prone for crime.</a:t>
            </a:r>
          </a:p>
          <a:p>
            <a:r>
              <a:rPr lang="en-US" dirty="0">
                <a:solidFill>
                  <a:schemeClr val="tx1"/>
                </a:solidFill>
              </a:rPr>
              <a:t>And  the most of the crime’s are not armed.</a:t>
            </a:r>
          </a:p>
          <a:p>
            <a:r>
              <a:rPr lang="en-US" dirty="0">
                <a:solidFill>
                  <a:schemeClr val="tx1"/>
                </a:solidFill>
              </a:rPr>
              <a:t>Based on Area, DV </a:t>
            </a:r>
            <a:r>
              <a:rPr lang="en-US" dirty="0" err="1">
                <a:solidFill>
                  <a:schemeClr val="tx1"/>
                </a:solidFill>
              </a:rPr>
              <a:t>FLag</a:t>
            </a:r>
            <a:r>
              <a:rPr lang="en-US" dirty="0">
                <a:solidFill>
                  <a:schemeClr val="tx1"/>
                </a:solidFill>
              </a:rPr>
              <a:t> , Month, Sex, Race, Area, IBRS Code we predicted whether Fire Arm Used or not with the Age of the person.</a:t>
            </a:r>
          </a:p>
          <a:p>
            <a:r>
              <a:rPr lang="en-US">
                <a:solidFill>
                  <a:schemeClr val="tx1"/>
                </a:solidFill>
              </a:rPr>
              <a:t>Hosted Website Link: </a:t>
            </a:r>
            <a:r>
              <a:rPr lang="en-US">
                <a:hlinkClick r:id="rId2"/>
              </a:rPr>
              <a:t>http://54.147.190.177/</a:t>
            </a:r>
            <a:endParaRPr lang="en-US" dirty="0">
              <a:solidFill>
                <a:schemeClr val="tx1"/>
              </a:solidFill>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452412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F1B85-404F-4D5A-A903-2530B3B6B14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8E1EDCE-8A2A-4A21-9C49-04E94DEB0923}"/>
              </a:ext>
            </a:extLst>
          </p:cNvPr>
          <p:cNvSpPr>
            <a:spLocks noGrp="1"/>
          </p:cNvSpPr>
          <p:nvPr>
            <p:ph type="body" idx="1"/>
          </p:nvPr>
        </p:nvSpPr>
        <p:spPr/>
        <p:txBody>
          <a:bodyPr/>
          <a:lstStyle/>
          <a:p>
            <a:endParaRPr lang="en-US"/>
          </a:p>
        </p:txBody>
      </p:sp>
      <p:pic>
        <p:nvPicPr>
          <p:cNvPr id="5" name="Picture 4" descr="A screenshot of a computer screen&#10;&#10;Description automatically generated">
            <a:extLst>
              <a:ext uri="{FF2B5EF4-FFF2-40B4-BE49-F238E27FC236}">
                <a16:creationId xmlns:a16="http://schemas.microsoft.com/office/drawing/2014/main" id="{5B2EC83B-7F77-4C3C-B5B3-61A0DCC3C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7980"/>
            <a:ext cx="12192000" cy="6182039"/>
          </a:xfrm>
          <a:prstGeom prst="rect">
            <a:avLst/>
          </a:prstGeom>
        </p:spPr>
      </p:pic>
    </p:spTree>
    <p:extLst>
      <p:ext uri="{BB962C8B-B14F-4D97-AF65-F5344CB8AC3E}">
        <p14:creationId xmlns:p14="http://schemas.microsoft.com/office/powerpoint/2010/main" val="15766453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91711-560D-4689-B0FB-619FA4BCB41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643B76B-6747-4365-BDDC-B0E7F4745A79}"/>
              </a:ext>
            </a:extLst>
          </p:cNvPr>
          <p:cNvSpPr>
            <a:spLocks noGrp="1"/>
          </p:cNvSpPr>
          <p:nvPr>
            <p:ph type="body" idx="1"/>
          </p:nvPr>
        </p:nvSpPr>
        <p:spPr/>
        <p:txBody>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AE909B48-5F0D-4B33-8C1F-26C3C8009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2258"/>
            <a:ext cx="12192000" cy="6193484"/>
          </a:xfrm>
          <a:prstGeom prst="rect">
            <a:avLst/>
          </a:prstGeom>
        </p:spPr>
      </p:pic>
    </p:spTree>
    <p:extLst>
      <p:ext uri="{BB962C8B-B14F-4D97-AF65-F5344CB8AC3E}">
        <p14:creationId xmlns:p14="http://schemas.microsoft.com/office/powerpoint/2010/main" val="3276839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D7B22-E558-494A-8741-CC88BDD6A5CA}"/>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FC6DC522-FFAE-4947-B666-ED59575D643E}"/>
              </a:ext>
            </a:extLst>
          </p:cNvPr>
          <p:cNvSpPr>
            <a:spLocks noGrp="1"/>
          </p:cNvSpPr>
          <p:nvPr>
            <p:ph type="body" idx="1"/>
          </p:nvPr>
        </p:nvSpPr>
        <p:spPr/>
        <p:txBody>
          <a:bodyPr/>
          <a:lstStyle/>
          <a:p>
            <a:endParaRPr lang="en-US"/>
          </a:p>
        </p:txBody>
      </p:sp>
      <p:pic>
        <p:nvPicPr>
          <p:cNvPr id="5" name="Picture 4" descr="A screenshot of a social media post&#10;&#10;Description automatically generated">
            <a:extLst>
              <a:ext uri="{FF2B5EF4-FFF2-40B4-BE49-F238E27FC236}">
                <a16:creationId xmlns:a16="http://schemas.microsoft.com/office/drawing/2014/main" id="{F4CFE1EC-733C-409E-B7A9-FEE855EE76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7735"/>
            <a:ext cx="12192000" cy="5981580"/>
          </a:xfrm>
          <a:prstGeom prst="rect">
            <a:avLst/>
          </a:prstGeom>
        </p:spPr>
      </p:pic>
    </p:spTree>
    <p:extLst>
      <p:ext uri="{BB962C8B-B14F-4D97-AF65-F5344CB8AC3E}">
        <p14:creationId xmlns:p14="http://schemas.microsoft.com/office/powerpoint/2010/main" val="210195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D224C-FE01-4D87-A2C3-C91D466BB58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89838A8-D75F-478B-B1D1-F54E3C2A64C6}"/>
              </a:ext>
            </a:extLst>
          </p:cNvPr>
          <p:cNvSpPr>
            <a:spLocks noGrp="1"/>
          </p:cNvSpPr>
          <p:nvPr>
            <p:ph type="body" idx="1"/>
          </p:nvPr>
        </p:nvSpPr>
        <p:spPr/>
        <p:txBody>
          <a:bodyPr/>
          <a:lstStyle/>
          <a:p>
            <a:endParaRPr lang="en-US"/>
          </a:p>
        </p:txBody>
      </p:sp>
      <p:pic>
        <p:nvPicPr>
          <p:cNvPr id="5" name="Picture 4" descr="A screenshot of a social media post&#10;&#10;Description automatically generated">
            <a:extLst>
              <a:ext uri="{FF2B5EF4-FFF2-40B4-BE49-F238E27FC236}">
                <a16:creationId xmlns:a16="http://schemas.microsoft.com/office/drawing/2014/main" id="{B49CF4F5-C55A-4B40-AFC9-981642FBD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5925"/>
            <a:ext cx="12192000" cy="6026150"/>
          </a:xfrm>
          <a:prstGeom prst="rect">
            <a:avLst/>
          </a:prstGeom>
        </p:spPr>
      </p:pic>
    </p:spTree>
    <p:extLst>
      <p:ext uri="{BB962C8B-B14F-4D97-AF65-F5344CB8AC3E}">
        <p14:creationId xmlns:p14="http://schemas.microsoft.com/office/powerpoint/2010/main" val="174310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D64C7-F6BA-41CE-9BAB-F6B5B2991BC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B810628-7965-4EA4-A52B-0EA533BAA15E}"/>
              </a:ext>
            </a:extLst>
          </p:cNvPr>
          <p:cNvSpPr>
            <a:spLocks noGrp="1"/>
          </p:cNvSpPr>
          <p:nvPr>
            <p:ph type="body" idx="1"/>
          </p:nvPr>
        </p:nvSpPr>
        <p:spPr/>
        <p:txBody>
          <a:bodyPr/>
          <a:lstStyle/>
          <a:p>
            <a:endParaRPr lang="en-US"/>
          </a:p>
        </p:txBody>
      </p:sp>
      <p:pic>
        <p:nvPicPr>
          <p:cNvPr id="5" name="Picture 4" descr="A screenshot of a social media post&#10;&#10;Description automatically generated">
            <a:extLst>
              <a:ext uri="{FF2B5EF4-FFF2-40B4-BE49-F238E27FC236}">
                <a16:creationId xmlns:a16="http://schemas.microsoft.com/office/drawing/2014/main" id="{02419FBD-4610-491E-AFC4-234D222F4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3970"/>
            <a:ext cx="12192000" cy="6150060"/>
          </a:xfrm>
          <a:prstGeom prst="rect">
            <a:avLst/>
          </a:prstGeom>
        </p:spPr>
      </p:pic>
    </p:spTree>
    <p:extLst>
      <p:ext uri="{BB962C8B-B14F-4D97-AF65-F5344CB8AC3E}">
        <p14:creationId xmlns:p14="http://schemas.microsoft.com/office/powerpoint/2010/main" val="1833695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FE88C-3226-4C8F-A586-6253D1445CA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A0641AD-B1AB-4380-BA08-E0AF1ED77B03}"/>
              </a:ext>
            </a:extLst>
          </p:cNvPr>
          <p:cNvSpPr>
            <a:spLocks noGrp="1"/>
          </p:cNvSpPr>
          <p:nvPr>
            <p:ph type="body" idx="1"/>
          </p:nvPr>
        </p:nvSpPr>
        <p:spPr/>
        <p:txBody>
          <a:bodyPr/>
          <a:lstStyle/>
          <a:p>
            <a:endParaRPr lang="en-US"/>
          </a:p>
        </p:txBody>
      </p:sp>
      <p:pic>
        <p:nvPicPr>
          <p:cNvPr id="5" name="Picture 4" descr="A screenshot of a social media post&#10;&#10;Description automatically generated">
            <a:extLst>
              <a:ext uri="{FF2B5EF4-FFF2-40B4-BE49-F238E27FC236}">
                <a16:creationId xmlns:a16="http://schemas.microsoft.com/office/drawing/2014/main" id="{B332D722-3468-4884-9CD1-7BA04FFB7F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8775"/>
            <a:ext cx="12192000" cy="6140450"/>
          </a:xfrm>
          <a:prstGeom prst="rect">
            <a:avLst/>
          </a:prstGeom>
        </p:spPr>
      </p:pic>
    </p:spTree>
    <p:extLst>
      <p:ext uri="{BB962C8B-B14F-4D97-AF65-F5344CB8AC3E}">
        <p14:creationId xmlns:p14="http://schemas.microsoft.com/office/powerpoint/2010/main" val="24626263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73A49-2017-4B7D-8436-3D653B431BF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BAF363E-D162-4E46-B946-CF35FE0BB794}"/>
              </a:ext>
            </a:extLst>
          </p:cNvPr>
          <p:cNvSpPr>
            <a:spLocks noGrp="1"/>
          </p:cNvSpPr>
          <p:nvPr>
            <p:ph type="body" idx="1"/>
          </p:nvPr>
        </p:nvSpPr>
        <p:spPr/>
        <p:txBody>
          <a:bodyPr/>
          <a:lstStyle/>
          <a:p>
            <a:endParaRPr lang="en-US"/>
          </a:p>
        </p:txBody>
      </p:sp>
      <p:pic>
        <p:nvPicPr>
          <p:cNvPr id="5" name="Picture 4" descr="A screenshot of a social media post&#10;&#10;Description automatically generated">
            <a:extLst>
              <a:ext uri="{FF2B5EF4-FFF2-40B4-BE49-F238E27FC236}">
                <a16:creationId xmlns:a16="http://schemas.microsoft.com/office/drawing/2014/main" id="{E6194FEE-BA82-4549-82B7-397FB2171A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7363"/>
            <a:ext cx="12192000" cy="6083273"/>
          </a:xfrm>
          <a:prstGeom prst="rect">
            <a:avLst/>
          </a:prstGeom>
        </p:spPr>
      </p:pic>
    </p:spTree>
    <p:extLst>
      <p:ext uri="{BB962C8B-B14F-4D97-AF65-F5344CB8AC3E}">
        <p14:creationId xmlns:p14="http://schemas.microsoft.com/office/powerpoint/2010/main" val="3080647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B6F40-137E-464D-8DAD-CBB10FF63ED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4805011-9105-4792-B806-C1C182D478B7}"/>
              </a:ext>
            </a:extLst>
          </p:cNvPr>
          <p:cNvSpPr>
            <a:spLocks noGrp="1"/>
          </p:cNvSpPr>
          <p:nvPr>
            <p:ph type="body" idx="1"/>
          </p:nvPr>
        </p:nvSpPr>
        <p:spPr/>
        <p:txBody>
          <a:bodyPr/>
          <a:lstStyle/>
          <a:p>
            <a:endParaRPr lang="en-US"/>
          </a:p>
        </p:txBody>
      </p:sp>
      <p:pic>
        <p:nvPicPr>
          <p:cNvPr id="5" name="Picture 4" descr="A screenshot of a social media post&#10;&#10;Description automatically generated">
            <a:extLst>
              <a:ext uri="{FF2B5EF4-FFF2-40B4-BE49-F238E27FC236}">
                <a16:creationId xmlns:a16="http://schemas.microsoft.com/office/drawing/2014/main" id="{E7C00366-6EF5-49CC-957D-1EA567001F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5088"/>
            <a:ext cx="12192000" cy="5987824"/>
          </a:xfrm>
          <a:prstGeom prst="rect">
            <a:avLst/>
          </a:prstGeom>
        </p:spPr>
      </p:pic>
    </p:spTree>
    <p:extLst>
      <p:ext uri="{BB962C8B-B14F-4D97-AF65-F5344CB8AC3E}">
        <p14:creationId xmlns:p14="http://schemas.microsoft.com/office/powerpoint/2010/main" val="32843925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0FE2-A8EC-4A68-8D5F-67281B877D5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9036966-A140-4F69-A2AC-C99F745115EC}"/>
              </a:ext>
            </a:extLst>
          </p:cNvPr>
          <p:cNvSpPr>
            <a:spLocks noGrp="1"/>
          </p:cNvSpPr>
          <p:nvPr>
            <p:ph type="body" idx="1"/>
          </p:nvPr>
        </p:nvSpPr>
        <p:spPr/>
        <p:txBody>
          <a:bodyPr/>
          <a:lstStyle/>
          <a:p>
            <a:endParaRPr lang="en-US"/>
          </a:p>
        </p:txBody>
      </p:sp>
      <p:pic>
        <p:nvPicPr>
          <p:cNvPr id="5" name="Picture 4" descr="A screenshot of a cell phone&#10;&#10;Description automatically generated">
            <a:extLst>
              <a:ext uri="{FF2B5EF4-FFF2-40B4-BE49-F238E27FC236}">
                <a16:creationId xmlns:a16="http://schemas.microsoft.com/office/drawing/2014/main" id="{BA4592F7-72C4-44F5-9F79-4D46405E17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530"/>
            <a:ext cx="12192000" cy="6200939"/>
          </a:xfrm>
          <a:prstGeom prst="rect">
            <a:avLst/>
          </a:prstGeom>
        </p:spPr>
      </p:pic>
    </p:spTree>
    <p:extLst>
      <p:ext uri="{BB962C8B-B14F-4D97-AF65-F5344CB8AC3E}">
        <p14:creationId xmlns:p14="http://schemas.microsoft.com/office/powerpoint/2010/main" val="7544759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8C14F-84FA-41C5-B76A-7BCDE56AFA1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B0F379E-5A43-4EF7-812E-CE2D50F39496}"/>
              </a:ext>
            </a:extLst>
          </p:cNvPr>
          <p:cNvSpPr>
            <a:spLocks noGrp="1"/>
          </p:cNvSpPr>
          <p:nvPr>
            <p:ph type="body" idx="1"/>
          </p:nvPr>
        </p:nvSpPr>
        <p:spPr/>
        <p:txBody>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0588CE00-3F16-429F-BBDB-6158312ED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8925"/>
            <a:ext cx="12192000" cy="6280150"/>
          </a:xfrm>
          <a:prstGeom prst="rect">
            <a:avLst/>
          </a:prstGeom>
        </p:spPr>
      </p:pic>
    </p:spTree>
    <p:extLst>
      <p:ext uri="{BB962C8B-B14F-4D97-AF65-F5344CB8AC3E}">
        <p14:creationId xmlns:p14="http://schemas.microsoft.com/office/powerpoint/2010/main" val="3074201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0FE681-1E05-478A-89DC-5F7AB37CF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E5B8A0-2A1E-4DF0-A500-9A5CC7781414}"/>
              </a:ext>
            </a:extLst>
          </p:cNvPr>
          <p:cNvSpPr>
            <a:spLocks noGrp="1"/>
          </p:cNvSpPr>
          <p:nvPr>
            <p:ph type="title"/>
          </p:nvPr>
        </p:nvSpPr>
        <p:spPr>
          <a:xfrm>
            <a:off x="684212" y="685799"/>
            <a:ext cx="3747111" cy="4892040"/>
          </a:xfrm>
        </p:spPr>
        <p:txBody>
          <a:bodyPr>
            <a:normAutofit/>
          </a:bodyPr>
          <a:lstStyle/>
          <a:p>
            <a:pPr algn="r"/>
            <a:r>
              <a:rPr lang="en-US" dirty="0"/>
              <a:t>motivation</a:t>
            </a:r>
          </a:p>
        </p:txBody>
      </p:sp>
      <p:cxnSp>
        <p:nvCxnSpPr>
          <p:cNvPr id="10" name="Straight Connector 9">
            <a:extLst>
              <a:ext uri="{FF2B5EF4-FFF2-40B4-BE49-F238E27FC236}">
                <a16:creationId xmlns:a16="http://schemas.microsoft.com/office/drawing/2014/main" id="{2E2F21DC-5F0E-42CF-B89C-C1E25E175C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783" y="1532373"/>
            <a:ext cx="0" cy="3198892"/>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A6A4C38-EA56-460A-9270-CBCF6AD50569}"/>
              </a:ext>
            </a:extLst>
          </p:cNvPr>
          <p:cNvSpPr>
            <a:spLocks noGrp="1"/>
          </p:cNvSpPr>
          <p:nvPr>
            <p:ph idx="1"/>
          </p:nvPr>
        </p:nvSpPr>
        <p:spPr>
          <a:xfrm>
            <a:off x="4979962" y="685799"/>
            <a:ext cx="6288260" cy="4892040"/>
          </a:xfrm>
        </p:spPr>
        <p:txBody>
          <a:bodyPr>
            <a:normAutofit/>
          </a:bodyPr>
          <a:lstStyle/>
          <a:p>
            <a:r>
              <a:rPr lang="en-US">
                <a:solidFill>
                  <a:schemeClr val="tx1"/>
                </a:solidFill>
              </a:rPr>
              <a:t>The criminal can be analyzed based on the information from the crime scene which is tested against the previous crime patterns and judging by the method which is implied to test and required measures can be taken against it.</a:t>
            </a:r>
          </a:p>
          <a:p>
            <a:r>
              <a:rPr lang="en-US">
                <a:solidFill>
                  <a:schemeClr val="tx1"/>
                </a:solidFill>
              </a:rPr>
              <a:t>The prediction can be further made useful for detecting the crimes in advance or by deploying more cops and patrols to the sensitive areas which are identified by the system.</a:t>
            </a:r>
          </a:p>
        </p:txBody>
      </p:sp>
    </p:spTree>
    <p:extLst>
      <p:ext uri="{BB962C8B-B14F-4D97-AF65-F5344CB8AC3E}">
        <p14:creationId xmlns:p14="http://schemas.microsoft.com/office/powerpoint/2010/main" val="41141140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26"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1"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DB495A07-2466-43C9-8414-0A7043EFE576}"/>
              </a:ext>
            </a:extLst>
          </p:cNvPr>
          <p:cNvSpPr>
            <a:spLocks noGrp="1"/>
          </p:cNvSpPr>
          <p:nvPr>
            <p:ph type="title"/>
          </p:nvPr>
        </p:nvSpPr>
        <p:spPr>
          <a:xfrm>
            <a:off x="684211" y="685800"/>
            <a:ext cx="9240416" cy="1947334"/>
          </a:xfrm>
        </p:spPr>
        <p:txBody>
          <a:bodyPr vert="horz" lIns="91440" tIns="45720" rIns="91440" bIns="45720" rtlCol="0" anchor="b">
            <a:normAutofit fontScale="90000"/>
          </a:bodyPr>
          <a:lstStyle/>
          <a:p>
            <a:r>
              <a:rPr lang="en-US" sz="4800" dirty="0"/>
              <a:t>Contribution/Collaboration:</a:t>
            </a:r>
            <a:br>
              <a:rPr lang="en-US" sz="4800" dirty="0"/>
            </a:br>
            <a:endParaRPr lang="en-US" sz="4800" dirty="0"/>
          </a:p>
        </p:txBody>
      </p:sp>
      <p:sp>
        <p:nvSpPr>
          <p:cNvPr id="3" name="Text Placeholder 2">
            <a:extLst>
              <a:ext uri="{FF2B5EF4-FFF2-40B4-BE49-F238E27FC236}">
                <a16:creationId xmlns:a16="http://schemas.microsoft.com/office/drawing/2014/main" id="{8201E48E-A399-4A28-96D9-D401935F6293}"/>
              </a:ext>
            </a:extLst>
          </p:cNvPr>
          <p:cNvSpPr>
            <a:spLocks noGrp="1"/>
          </p:cNvSpPr>
          <p:nvPr>
            <p:ph type="body" idx="1"/>
          </p:nvPr>
        </p:nvSpPr>
        <p:spPr>
          <a:xfrm>
            <a:off x="681036" y="2485983"/>
            <a:ext cx="8015924" cy="3305217"/>
          </a:xfrm>
        </p:spPr>
        <p:txBody>
          <a:bodyPr vert="horz" lIns="91440" tIns="45720" rIns="91440" bIns="45720" rtlCol="0" anchor="t">
            <a:normAutofit lnSpcReduction="10000"/>
          </a:bodyPr>
          <a:lstStyle/>
          <a:p>
            <a:r>
              <a:rPr lang="en-US" sz="2100" dirty="0">
                <a:solidFill>
                  <a:schemeClr val="tx2">
                    <a:lumMod val="75000"/>
                  </a:schemeClr>
                </a:solidFill>
              </a:rPr>
              <a:t>Akhil Teja </a:t>
            </a:r>
            <a:r>
              <a:rPr lang="en-US" sz="2100" dirty="0" err="1">
                <a:solidFill>
                  <a:schemeClr val="tx2">
                    <a:lumMod val="75000"/>
                  </a:schemeClr>
                </a:solidFill>
              </a:rPr>
              <a:t>Kanugolu</a:t>
            </a:r>
            <a:r>
              <a:rPr lang="en-US" sz="2100" dirty="0">
                <a:solidFill>
                  <a:schemeClr val="tx2">
                    <a:lumMod val="75000"/>
                  </a:schemeClr>
                </a:solidFill>
              </a:rPr>
              <a:t>: EC2 Hosting, Model Training, Front End</a:t>
            </a:r>
            <a:br>
              <a:rPr lang="en-US" sz="2100" dirty="0">
                <a:solidFill>
                  <a:schemeClr val="tx2">
                    <a:lumMod val="75000"/>
                  </a:schemeClr>
                </a:solidFill>
              </a:rPr>
            </a:br>
            <a:br>
              <a:rPr lang="en-US" sz="2100" dirty="0">
                <a:solidFill>
                  <a:schemeClr val="tx2">
                    <a:lumMod val="75000"/>
                  </a:schemeClr>
                </a:solidFill>
              </a:rPr>
            </a:br>
            <a:r>
              <a:rPr lang="en-US" sz="2100" dirty="0">
                <a:solidFill>
                  <a:schemeClr val="tx2">
                    <a:lumMod val="75000"/>
                  </a:schemeClr>
                </a:solidFill>
              </a:rPr>
              <a:t>Geetanjali Makineni: Data Preprocessing, Stemmer, Tokenization</a:t>
            </a:r>
            <a:br>
              <a:rPr lang="en-US" sz="2100" dirty="0">
                <a:solidFill>
                  <a:schemeClr val="tx2">
                    <a:lumMod val="75000"/>
                  </a:schemeClr>
                </a:solidFill>
              </a:rPr>
            </a:br>
            <a:br>
              <a:rPr lang="en-US" sz="2100" dirty="0">
                <a:solidFill>
                  <a:schemeClr val="tx2">
                    <a:lumMod val="75000"/>
                  </a:schemeClr>
                </a:solidFill>
              </a:rPr>
            </a:br>
            <a:r>
              <a:rPr lang="en-US" sz="2100" dirty="0">
                <a:solidFill>
                  <a:schemeClr val="tx2">
                    <a:lumMod val="75000"/>
                  </a:schemeClr>
                </a:solidFill>
              </a:rPr>
              <a:t>Teja Rayapati: Visualization, Data Preprocessing</a:t>
            </a:r>
          </a:p>
          <a:p>
            <a:endParaRPr lang="en-US" sz="2100" dirty="0">
              <a:solidFill>
                <a:schemeClr val="tx2">
                  <a:lumMod val="75000"/>
                </a:schemeClr>
              </a:solidFill>
            </a:endParaRPr>
          </a:p>
          <a:p>
            <a:endParaRPr lang="en-US" sz="2100" dirty="0">
              <a:solidFill>
                <a:schemeClr val="tx2">
                  <a:lumMod val="75000"/>
                </a:schemeClr>
              </a:solidFill>
            </a:endParaRPr>
          </a:p>
          <a:p>
            <a:r>
              <a:rPr lang="en-US" sz="2100" dirty="0">
                <a:solidFill>
                  <a:schemeClr val="tx2">
                    <a:lumMod val="75000"/>
                  </a:schemeClr>
                </a:solidFill>
              </a:rPr>
              <a:t>Collaboration: Meet In person</a:t>
            </a:r>
          </a:p>
        </p:txBody>
      </p:sp>
    </p:spTree>
    <p:extLst>
      <p:ext uri="{BB962C8B-B14F-4D97-AF65-F5344CB8AC3E}">
        <p14:creationId xmlns:p14="http://schemas.microsoft.com/office/powerpoint/2010/main" val="3254862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7F15B4DA-0273-4E02-94BF-4C2A50A196E6}"/>
              </a:ext>
            </a:extLst>
          </p:cNvPr>
          <p:cNvSpPr>
            <a:spLocks noGrp="1"/>
          </p:cNvSpPr>
          <p:nvPr>
            <p:ph type="title"/>
          </p:nvPr>
        </p:nvSpPr>
        <p:spPr>
          <a:xfrm>
            <a:off x="349655" y="208279"/>
            <a:ext cx="8420877" cy="1468121"/>
          </a:xfrm>
        </p:spPr>
        <p:txBody>
          <a:bodyPr vert="horz" lIns="91440" tIns="45720" rIns="91440" bIns="45720" rtlCol="0" anchor="b">
            <a:normAutofit/>
          </a:bodyPr>
          <a:lstStyle/>
          <a:p>
            <a:r>
              <a:rPr lang="en-US" sz="4800" dirty="0"/>
              <a:t>Summary/ Conclusion</a:t>
            </a:r>
          </a:p>
        </p:txBody>
      </p:sp>
      <p:sp>
        <p:nvSpPr>
          <p:cNvPr id="3" name="Text Placeholder 2">
            <a:extLst>
              <a:ext uri="{FF2B5EF4-FFF2-40B4-BE49-F238E27FC236}">
                <a16:creationId xmlns:a16="http://schemas.microsoft.com/office/drawing/2014/main" id="{FA7380B7-6AA6-45BD-A7E9-9D28AC834700}"/>
              </a:ext>
            </a:extLst>
          </p:cNvPr>
          <p:cNvSpPr>
            <a:spLocks noGrp="1"/>
          </p:cNvSpPr>
          <p:nvPr>
            <p:ph type="body" idx="1"/>
          </p:nvPr>
        </p:nvSpPr>
        <p:spPr>
          <a:xfrm>
            <a:off x="684212" y="2012577"/>
            <a:ext cx="10959148" cy="4569040"/>
          </a:xfrm>
        </p:spPr>
        <p:txBody>
          <a:bodyPr vert="horz" lIns="91440" tIns="45720" rIns="91440" bIns="45720" rtlCol="0" anchor="t">
            <a:normAutofit/>
          </a:bodyPr>
          <a:lstStyle/>
          <a:p>
            <a:pPr marL="342900" indent="-342900">
              <a:lnSpc>
                <a:spcPct val="90000"/>
              </a:lnSpc>
              <a:buFont typeface="Arial" panose="020B0604020202020204" pitchFamily="34" charset="0"/>
              <a:buChar char="•"/>
            </a:pPr>
            <a:r>
              <a:rPr lang="en-US" sz="2000" dirty="0">
                <a:solidFill>
                  <a:schemeClr val="tx2">
                    <a:lumMod val="75000"/>
                  </a:schemeClr>
                </a:solidFill>
              </a:rPr>
              <a:t>Collected the Data set from KCMO and hosted the Data in S3 Bucket. </a:t>
            </a:r>
          </a:p>
          <a:p>
            <a:pPr marL="342900" indent="-342900">
              <a:lnSpc>
                <a:spcPct val="90000"/>
              </a:lnSpc>
              <a:buFont typeface="Arial" panose="020B0604020202020204" pitchFamily="34" charset="0"/>
              <a:buChar char="•"/>
            </a:pPr>
            <a:r>
              <a:rPr lang="en-US" sz="2000" dirty="0">
                <a:solidFill>
                  <a:schemeClr val="tx2">
                    <a:lumMod val="75000"/>
                  </a:schemeClr>
                </a:solidFill>
              </a:rPr>
              <a:t>Later Using Google </a:t>
            </a:r>
            <a:r>
              <a:rPr lang="en-US" sz="2000" dirty="0" err="1">
                <a:solidFill>
                  <a:schemeClr val="tx2">
                    <a:lumMod val="75000"/>
                  </a:schemeClr>
                </a:solidFill>
              </a:rPr>
              <a:t>Colab</a:t>
            </a:r>
            <a:r>
              <a:rPr lang="en-US" sz="2000" dirty="0">
                <a:solidFill>
                  <a:schemeClr val="tx2">
                    <a:lumMod val="75000"/>
                  </a:schemeClr>
                </a:solidFill>
              </a:rPr>
              <a:t> we tried to visualize the Data To visualize the data first we preprocessed the data by removing nulls, and using method mode median to replace the nulls.</a:t>
            </a:r>
          </a:p>
          <a:p>
            <a:pPr marL="342900" indent="-342900">
              <a:lnSpc>
                <a:spcPct val="90000"/>
              </a:lnSpc>
              <a:buFont typeface="Arial" panose="020B0604020202020204" pitchFamily="34" charset="0"/>
              <a:buChar char="•"/>
            </a:pPr>
            <a:r>
              <a:rPr lang="en-US" sz="2000" dirty="0">
                <a:solidFill>
                  <a:schemeClr val="tx2">
                    <a:lumMod val="75000"/>
                  </a:schemeClr>
                </a:solidFill>
              </a:rPr>
              <a:t>For description we used the tokenization and tokenizer Standard Scaling and Feature Reduction used to normalize and select the features Trained the models on Random forest, Logistic </a:t>
            </a:r>
            <a:r>
              <a:rPr lang="en-US" sz="2000" dirty="0" err="1">
                <a:solidFill>
                  <a:schemeClr val="tx2">
                    <a:lumMod val="75000"/>
                  </a:schemeClr>
                </a:solidFill>
              </a:rPr>
              <a:t>Classifier,SVM,KNN</a:t>
            </a:r>
            <a:r>
              <a:rPr lang="en-US" sz="2000" dirty="0">
                <a:solidFill>
                  <a:schemeClr val="tx2">
                    <a:lumMod val="75000"/>
                  </a:schemeClr>
                </a:solidFill>
              </a:rPr>
              <a:t>.</a:t>
            </a:r>
          </a:p>
          <a:p>
            <a:pPr marL="342900" indent="-342900">
              <a:lnSpc>
                <a:spcPct val="90000"/>
              </a:lnSpc>
              <a:buFont typeface="Arial" panose="020B0604020202020204" pitchFamily="34" charset="0"/>
              <a:buChar char="•"/>
            </a:pPr>
            <a:r>
              <a:rPr lang="en-US" sz="2000" dirty="0">
                <a:solidFill>
                  <a:schemeClr val="tx2">
                    <a:lumMod val="75000"/>
                  </a:schemeClr>
                </a:solidFill>
              </a:rPr>
              <a:t>Finalized the model using confusion matrix, classification report and RMSE.</a:t>
            </a:r>
          </a:p>
          <a:p>
            <a:pPr marL="342900" indent="-342900">
              <a:lnSpc>
                <a:spcPct val="90000"/>
              </a:lnSpc>
              <a:buFont typeface="Arial" panose="020B0604020202020204" pitchFamily="34" charset="0"/>
              <a:buChar char="•"/>
            </a:pPr>
            <a:r>
              <a:rPr lang="en-US" sz="2000" dirty="0">
                <a:solidFill>
                  <a:schemeClr val="tx2">
                    <a:lumMod val="75000"/>
                  </a:schemeClr>
                </a:solidFill>
              </a:rPr>
              <a:t> Finally Hosted the Visualized Data on the EC2 Instance</a:t>
            </a:r>
          </a:p>
          <a:p>
            <a:pPr>
              <a:lnSpc>
                <a:spcPct val="90000"/>
              </a:lnSpc>
            </a:pPr>
            <a:endParaRPr lang="en-US" sz="2000" dirty="0">
              <a:solidFill>
                <a:schemeClr val="tx2">
                  <a:lumMod val="75000"/>
                </a:schemeClr>
              </a:solidFill>
            </a:endParaRPr>
          </a:p>
          <a:p>
            <a:pPr>
              <a:lnSpc>
                <a:spcPct val="90000"/>
              </a:lnSpc>
            </a:pPr>
            <a:r>
              <a:rPr lang="en-US" sz="2000" dirty="0">
                <a:solidFill>
                  <a:schemeClr val="tx1"/>
                </a:solidFill>
              </a:rPr>
              <a:t>FUTURE SCOPE: Clustering can be performed based on age groups and deep learning methods can be done for future analysis.</a:t>
            </a:r>
          </a:p>
        </p:txBody>
      </p:sp>
    </p:spTree>
    <p:extLst>
      <p:ext uri="{BB962C8B-B14F-4D97-AF65-F5344CB8AC3E}">
        <p14:creationId xmlns:p14="http://schemas.microsoft.com/office/powerpoint/2010/main" val="39656068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A0700A-EABE-41B6-AA03-97979D2C42A9}"/>
              </a:ext>
            </a:extLst>
          </p:cNvPr>
          <p:cNvSpPr>
            <a:spLocks noGrp="1"/>
          </p:cNvSpPr>
          <p:nvPr>
            <p:ph idx="1"/>
          </p:nvPr>
        </p:nvSpPr>
        <p:spPr>
          <a:xfrm>
            <a:off x="1148575" y="5843238"/>
            <a:ext cx="9271571" cy="847494"/>
          </a:xfrm>
          <a:solidFill>
            <a:schemeClr val="tx2">
              <a:lumMod val="20000"/>
              <a:lumOff val="80000"/>
            </a:schemeClr>
          </a:solidFill>
        </p:spPr>
        <p:txBody>
          <a:bodyPr anchor="ctr">
            <a:normAutofit/>
          </a:bodyPr>
          <a:lstStyle/>
          <a:p>
            <a:pPr marL="0" indent="0">
              <a:buNone/>
            </a:pPr>
            <a:endParaRPr lang="en-US" sz="1800" b="1" dirty="0">
              <a:solidFill>
                <a:schemeClr val="bg1"/>
              </a:solidFill>
            </a:endParaRPr>
          </a:p>
          <a:p>
            <a:pPr marL="0" indent="0">
              <a:buNone/>
            </a:pPr>
            <a:r>
              <a:rPr lang="en-US" sz="1800" b="1" dirty="0">
                <a:solidFill>
                  <a:schemeClr val="bg1"/>
                </a:solidFill>
              </a:rPr>
              <a:t>GitHub link                              https://github.com/tejaswini99-star/CC-Project</a:t>
            </a:r>
          </a:p>
          <a:p>
            <a:endParaRPr lang="en-US" sz="1700" dirty="0">
              <a:solidFill>
                <a:schemeClr val="bg1"/>
              </a:solidFill>
            </a:endParaRPr>
          </a:p>
        </p:txBody>
      </p:sp>
      <p:sp>
        <p:nvSpPr>
          <p:cNvPr id="4" name="TextBox 3">
            <a:extLst>
              <a:ext uri="{FF2B5EF4-FFF2-40B4-BE49-F238E27FC236}">
                <a16:creationId xmlns:a16="http://schemas.microsoft.com/office/drawing/2014/main" id="{B8B3F52C-94A1-4D1A-AD04-F6E5415BD67C}"/>
              </a:ext>
            </a:extLst>
          </p:cNvPr>
          <p:cNvSpPr txBox="1"/>
          <p:nvPr/>
        </p:nvSpPr>
        <p:spPr>
          <a:xfrm>
            <a:off x="5192973" y="2518012"/>
            <a:ext cx="1828800" cy="1828800"/>
          </a:xfrm>
          <a:prstGeom prst="rect">
            <a:avLst/>
          </a:prstGeom>
          <a:noFill/>
        </p:spPr>
        <p:txBody>
          <a:bodyPr wrap="square" rtlCol="0">
            <a:spAutoFit/>
          </a:bodyPr>
          <a:lstStyle/>
          <a:p>
            <a:r>
              <a:rPr lang="en-US" sz="1800" kern="1200" dirty="0">
                <a:solidFill>
                  <a:schemeClr val="tx1"/>
                </a:solidFill>
                <a:latin typeface="+mn-lt"/>
                <a:ea typeface="+mn-ea"/>
                <a:cs typeface="+mn-cs"/>
              </a:rPr>
              <a:t>Your text here</a:t>
            </a:r>
          </a:p>
        </p:txBody>
      </p:sp>
      <p:sp>
        <p:nvSpPr>
          <p:cNvPr id="5" name="TextBox 4">
            <a:extLst>
              <a:ext uri="{FF2B5EF4-FFF2-40B4-BE49-F238E27FC236}">
                <a16:creationId xmlns:a16="http://schemas.microsoft.com/office/drawing/2014/main" id="{F12A02D8-631D-44BF-86B4-FD7733497D93}"/>
              </a:ext>
            </a:extLst>
          </p:cNvPr>
          <p:cNvSpPr txBox="1"/>
          <p:nvPr/>
        </p:nvSpPr>
        <p:spPr>
          <a:xfrm>
            <a:off x="218364" y="286603"/>
            <a:ext cx="5131558" cy="523220"/>
          </a:xfrm>
          <a:prstGeom prst="rect">
            <a:avLst/>
          </a:prstGeom>
          <a:noFill/>
        </p:spPr>
        <p:txBody>
          <a:bodyPr wrap="square" rtlCol="0">
            <a:spAutoFit/>
          </a:bodyPr>
          <a:lstStyle/>
          <a:p>
            <a:r>
              <a:rPr lang="en-US" sz="2800" b="1" dirty="0">
                <a:solidFill>
                  <a:schemeClr val="bg1">
                    <a:lumMod val="95000"/>
                    <a:lumOff val="5000"/>
                  </a:schemeClr>
                </a:solidFill>
              </a:rPr>
              <a:t>TRELLO BOARD:</a:t>
            </a:r>
            <a:endParaRPr lang="en-US" b="1" dirty="0">
              <a:solidFill>
                <a:schemeClr val="bg1">
                  <a:lumMod val="95000"/>
                  <a:lumOff val="5000"/>
                </a:schemeClr>
              </a:solidFill>
            </a:endParaRPr>
          </a:p>
        </p:txBody>
      </p:sp>
      <p:pic>
        <p:nvPicPr>
          <p:cNvPr id="6" name="Picture 5">
            <a:extLst>
              <a:ext uri="{FF2B5EF4-FFF2-40B4-BE49-F238E27FC236}">
                <a16:creationId xmlns:a16="http://schemas.microsoft.com/office/drawing/2014/main" id="{4F51C8BE-AB27-4D17-899B-2D5A9B15700E}"/>
              </a:ext>
            </a:extLst>
          </p:cNvPr>
          <p:cNvPicPr>
            <a:picLocks noChangeAspect="1"/>
          </p:cNvPicPr>
          <p:nvPr/>
        </p:nvPicPr>
        <p:blipFill>
          <a:blip r:embed="rId2"/>
          <a:stretch>
            <a:fillRect/>
          </a:stretch>
        </p:blipFill>
        <p:spPr>
          <a:xfrm>
            <a:off x="0" y="809822"/>
            <a:ext cx="12192000" cy="4930577"/>
          </a:xfrm>
          <a:prstGeom prst="rect">
            <a:avLst/>
          </a:prstGeom>
        </p:spPr>
      </p:pic>
    </p:spTree>
    <p:extLst>
      <p:ext uri="{BB962C8B-B14F-4D97-AF65-F5344CB8AC3E}">
        <p14:creationId xmlns:p14="http://schemas.microsoft.com/office/powerpoint/2010/main" val="7804754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762362DE-7747-4D8B-99FA-8E36F0B15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81AF35-2020-41DC-937B-5EB6B0EF604F}"/>
              </a:ext>
            </a:extLst>
          </p:cNvPr>
          <p:cNvSpPr>
            <a:spLocks noGrp="1"/>
          </p:cNvSpPr>
          <p:nvPr>
            <p:ph type="title"/>
          </p:nvPr>
        </p:nvSpPr>
        <p:spPr>
          <a:xfrm>
            <a:off x="5135754" y="628617"/>
            <a:ext cx="6368858" cy="3028983"/>
          </a:xfrm>
        </p:spPr>
        <p:txBody>
          <a:bodyPr vert="horz" lIns="91440" tIns="45720" rIns="91440" bIns="45720" rtlCol="0" anchor="b">
            <a:normAutofit/>
          </a:bodyPr>
          <a:lstStyle/>
          <a:p>
            <a:r>
              <a:rPr lang="en-US" sz="4800" dirty="0"/>
              <a:t>THANK YOU!</a:t>
            </a:r>
          </a:p>
        </p:txBody>
      </p:sp>
      <p:pic>
        <p:nvPicPr>
          <p:cNvPr id="7" name="Graphic 6" descr="Angel Face with Solid Fill">
            <a:extLst>
              <a:ext uri="{FF2B5EF4-FFF2-40B4-BE49-F238E27FC236}">
                <a16:creationId xmlns:a16="http://schemas.microsoft.com/office/drawing/2014/main" id="{3F39657E-D7A1-4A73-BF8E-6915C01C0D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6633" y="1264416"/>
            <a:ext cx="4004489" cy="4004489"/>
          </a:xfrm>
          <a:prstGeom prst="rect">
            <a:avLst/>
          </a:prstGeom>
          <a:ln w="15875">
            <a:solidFill>
              <a:srgbClr val="FFFFFF">
                <a:alpha val="40000"/>
              </a:srgbClr>
            </a:solidFill>
          </a:ln>
          <a:effectLst>
            <a:innerShdw blurRad="57150" dist="38100" dir="14460000">
              <a:prstClr val="black">
                <a:alpha val="70000"/>
              </a:prstClr>
            </a:innerShdw>
          </a:effectLst>
        </p:spPr>
      </p:pic>
      <p:grpSp>
        <p:nvGrpSpPr>
          <p:cNvPr id="22" name="Group 21">
            <a:extLst>
              <a:ext uri="{FF2B5EF4-FFF2-40B4-BE49-F238E27FC236}">
                <a16:creationId xmlns:a16="http://schemas.microsoft.com/office/drawing/2014/main" id="{25123E6E-F713-4254-A6BF-358CC8EC6C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3" name="Straight Connector 22">
              <a:extLst>
                <a:ext uri="{FF2B5EF4-FFF2-40B4-BE49-F238E27FC236}">
                  <a16:creationId xmlns:a16="http://schemas.microsoft.com/office/drawing/2014/main" id="{2F690FE0-5412-4598-8AD6-769BB36E2C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4850BB6-6709-408E-BEFD-24DC5E3C29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A03B410-983E-40D8-A4EA-2BB747CB00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2B92421-6A58-4A51-AB7D-B97EA85E3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9D092B0B-C6FB-4CDC-ABE8-5C817CAC6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01292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19">
            <a:extLst>
              <a:ext uri="{FF2B5EF4-FFF2-40B4-BE49-F238E27FC236}">
                <a16:creationId xmlns:a16="http://schemas.microsoft.com/office/drawing/2014/main" id="{D2600CBB-0CF8-4237-8491-B7864363D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dk2">
                  <a:tint val="97000"/>
                  <a:hueMod val="92000"/>
                  <a:satMod val="169000"/>
                  <a:lumMod val="164000"/>
                </a:schemeClr>
              </a:gs>
              <a:gs pos="100000">
                <a:schemeClr val="dk2">
                  <a:shade val="96000"/>
                  <a:satMod val="120000"/>
                  <a:lumMod val="90000"/>
                </a:schemeClr>
              </a:gs>
            </a:gsLst>
            <a:lin ang="6120000" scaled="1"/>
          </a:gra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9494C-8CCA-44C5-8513-352F192722C5}"/>
              </a:ext>
            </a:extLst>
          </p:cNvPr>
          <p:cNvSpPr>
            <a:spLocks noGrp="1"/>
          </p:cNvSpPr>
          <p:nvPr>
            <p:ph type="title"/>
          </p:nvPr>
        </p:nvSpPr>
        <p:spPr>
          <a:xfrm>
            <a:off x="684212" y="782320"/>
            <a:ext cx="9567228" cy="1097280"/>
          </a:xfrm>
        </p:spPr>
        <p:txBody>
          <a:bodyPr anchor="ctr">
            <a:normAutofit/>
          </a:bodyPr>
          <a:lstStyle/>
          <a:p>
            <a:pPr>
              <a:lnSpc>
                <a:spcPct val="90000"/>
              </a:lnSpc>
            </a:pPr>
            <a:br>
              <a:rPr lang="en-US" sz="1200" dirty="0">
                <a:solidFill>
                  <a:srgbClr val="FFFFFF"/>
                </a:solidFill>
              </a:rPr>
            </a:br>
            <a:br>
              <a:rPr lang="en-US" sz="1200" dirty="0">
                <a:solidFill>
                  <a:srgbClr val="FFFFFF"/>
                </a:solidFill>
              </a:rPr>
            </a:br>
            <a:r>
              <a:rPr lang="en-US" sz="1200" dirty="0">
                <a:solidFill>
                  <a:srgbClr val="FFFFFF"/>
                </a:solidFill>
              </a:rPr>
              <a:t>   </a:t>
            </a:r>
            <a:r>
              <a:rPr lang="en-US" sz="4200" dirty="0">
                <a:solidFill>
                  <a:srgbClr val="FFFFFF"/>
                </a:solidFill>
              </a:rPr>
              <a:t>background</a:t>
            </a:r>
          </a:p>
        </p:txBody>
      </p:sp>
      <p:sp>
        <p:nvSpPr>
          <p:cNvPr id="79" name="Snip Diagonal Corner Rectangle 21">
            <a:extLst>
              <a:ext uri="{FF2B5EF4-FFF2-40B4-BE49-F238E27FC236}">
                <a16:creationId xmlns:a16="http://schemas.microsoft.com/office/drawing/2014/main" id="{E4CBBC1E-991D-4CF9-BCA5-AB1496871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824" cy="4572000"/>
          </a:xfrm>
          <a:prstGeom prst="snip2DiagRect">
            <a:avLst>
              <a:gd name="adj1" fmla="val 0"/>
              <a:gd name="adj2" fmla="val 0"/>
            </a:avLst>
          </a:prstGeom>
          <a:solidFill>
            <a:schemeClr val="bg1">
              <a:alpha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6440E5E-C87B-48FA-9AC2-63810BA51EB4}"/>
              </a:ext>
            </a:extLst>
          </p:cNvPr>
          <p:cNvGraphicFramePr>
            <a:graphicFrameLocks noGrp="1"/>
          </p:cNvGraphicFramePr>
          <p:nvPr>
            <p:ph idx="1"/>
            <p:extLst>
              <p:ext uri="{D42A27DB-BD31-4B8C-83A1-F6EECF244321}">
                <p14:modId xmlns:p14="http://schemas.microsoft.com/office/powerpoint/2010/main" val="2739183547"/>
              </p:ext>
            </p:extLst>
          </p:nvPr>
        </p:nvGraphicFramePr>
        <p:xfrm>
          <a:off x="966788" y="2441259"/>
          <a:ext cx="10255250" cy="34037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9956902"/>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0BBD06B-552C-4DF7-9E19-C5617573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dk2">
                  <a:tint val="97000"/>
                  <a:hueMod val="92000"/>
                  <a:satMod val="169000"/>
                  <a:lumMod val="164000"/>
                </a:schemeClr>
              </a:gs>
              <a:gs pos="100000">
                <a:schemeClr val="dk2">
                  <a:shade val="96000"/>
                  <a:satMod val="120000"/>
                  <a:lumMod val="90000"/>
                </a:schemeClr>
              </a:gs>
            </a:gsLst>
            <a:lin ang="6120000" scaled="1"/>
          </a:gra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AB6E2B5-53C4-4451-9A95-7D149B5701CD}"/>
              </a:ext>
            </a:extLst>
          </p:cNvPr>
          <p:cNvSpPr>
            <a:spLocks noGrp="1"/>
          </p:cNvSpPr>
          <p:nvPr>
            <p:ph type="title"/>
          </p:nvPr>
        </p:nvSpPr>
        <p:spPr>
          <a:xfrm>
            <a:off x="748286" y="5181599"/>
            <a:ext cx="8707922" cy="1049865"/>
          </a:xfrm>
        </p:spPr>
        <p:txBody>
          <a:bodyPr anchor="b">
            <a:normAutofit/>
          </a:bodyPr>
          <a:lstStyle/>
          <a:p>
            <a:r>
              <a:rPr lang="en-US" sz="3200" dirty="0">
                <a:solidFill>
                  <a:srgbClr val="FFFFFF"/>
                </a:solidFill>
              </a:rPr>
              <a:t>Implementation ENVIRONMENTS</a:t>
            </a:r>
          </a:p>
        </p:txBody>
      </p:sp>
      <p:sp useBgFill="1">
        <p:nvSpPr>
          <p:cNvPr id="28" name="Snip Diagonal Corner Rectangle 21">
            <a:extLst>
              <a:ext uri="{FF2B5EF4-FFF2-40B4-BE49-F238E27FC236}">
                <a16:creationId xmlns:a16="http://schemas.microsoft.com/office/drawing/2014/main" id="{1D27B411-D85B-4FEE-8EF5-0726CC104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99" y="620722"/>
            <a:ext cx="9805929" cy="4418206"/>
          </a:xfrm>
          <a:prstGeom prst="snip2DiagRect">
            <a:avLst>
              <a:gd name="adj1" fmla="val 8741"/>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C33B52-966B-48AB-B150-0703D341A0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31" name="Straight Connector 30">
              <a:extLst>
                <a:ext uri="{FF2B5EF4-FFF2-40B4-BE49-F238E27FC236}">
                  <a16:creationId xmlns:a16="http://schemas.microsoft.com/office/drawing/2014/main" id="{A15605B8-360E-48F8-8236-1D79EF8EB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FA3977D2-0245-428A-8353-C7231D91ED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E9420A79-B7F1-42B2-8A65-7F990211AD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DF944D0E-1FE0-47ED-9362-B7A1560D70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35A66304-0B88-40BA-A57C-226AA50D43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graphicFrame>
        <p:nvGraphicFramePr>
          <p:cNvPr id="21" name="Content Placeholder 2">
            <a:extLst>
              <a:ext uri="{FF2B5EF4-FFF2-40B4-BE49-F238E27FC236}">
                <a16:creationId xmlns:a16="http://schemas.microsoft.com/office/drawing/2014/main" id="{C1BFEC01-1D2D-4B7E-8A40-D727C61AD333}"/>
              </a:ext>
            </a:extLst>
          </p:cNvPr>
          <p:cNvGraphicFramePr>
            <a:graphicFrameLocks noGrp="1"/>
          </p:cNvGraphicFramePr>
          <p:nvPr>
            <p:ph idx="1"/>
            <p:extLst>
              <p:ext uri="{D42A27DB-BD31-4B8C-83A1-F6EECF244321}">
                <p14:modId xmlns:p14="http://schemas.microsoft.com/office/powerpoint/2010/main" val="1519004817"/>
              </p:ext>
            </p:extLst>
          </p:nvPr>
        </p:nvGraphicFramePr>
        <p:xfrm>
          <a:off x="1098550" y="1096964"/>
          <a:ext cx="8991114" cy="363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6723002"/>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68E098-5D2F-4FCD-9035-0202D2A182BD}"/>
              </a:ext>
            </a:extLst>
          </p:cNvPr>
          <p:cNvSpPr/>
          <p:nvPr/>
        </p:nvSpPr>
        <p:spPr>
          <a:xfrm>
            <a:off x="4552947" y="2836068"/>
            <a:ext cx="2028825"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Splitting Training and Test data</a:t>
            </a:r>
          </a:p>
        </p:txBody>
      </p:sp>
      <p:sp>
        <p:nvSpPr>
          <p:cNvPr id="8" name="Rectangle 7">
            <a:extLst>
              <a:ext uri="{FF2B5EF4-FFF2-40B4-BE49-F238E27FC236}">
                <a16:creationId xmlns:a16="http://schemas.microsoft.com/office/drawing/2014/main" id="{E3981C47-E367-4A57-84EC-D533327BCB57}"/>
              </a:ext>
            </a:extLst>
          </p:cNvPr>
          <p:cNvSpPr/>
          <p:nvPr/>
        </p:nvSpPr>
        <p:spPr>
          <a:xfrm>
            <a:off x="4543417" y="3621881"/>
            <a:ext cx="2028825"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Classification</a:t>
            </a:r>
          </a:p>
        </p:txBody>
      </p:sp>
      <p:sp>
        <p:nvSpPr>
          <p:cNvPr id="9" name="Rectangle 8">
            <a:extLst>
              <a:ext uri="{FF2B5EF4-FFF2-40B4-BE49-F238E27FC236}">
                <a16:creationId xmlns:a16="http://schemas.microsoft.com/office/drawing/2014/main" id="{BF5A1934-74EE-42E6-9F91-BE2D5370AF04}"/>
              </a:ext>
            </a:extLst>
          </p:cNvPr>
          <p:cNvSpPr/>
          <p:nvPr/>
        </p:nvSpPr>
        <p:spPr>
          <a:xfrm>
            <a:off x="4552947" y="1962149"/>
            <a:ext cx="2028825"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Graphs</a:t>
            </a:r>
          </a:p>
        </p:txBody>
      </p:sp>
      <p:sp>
        <p:nvSpPr>
          <p:cNvPr id="10" name="Rectangle 9">
            <a:extLst>
              <a:ext uri="{FF2B5EF4-FFF2-40B4-BE49-F238E27FC236}">
                <a16:creationId xmlns:a16="http://schemas.microsoft.com/office/drawing/2014/main" id="{AEF78370-CEAF-4AC8-BBFF-B458AA89984A}"/>
              </a:ext>
            </a:extLst>
          </p:cNvPr>
          <p:cNvSpPr/>
          <p:nvPr/>
        </p:nvSpPr>
        <p:spPr>
          <a:xfrm>
            <a:off x="4543417" y="4491037"/>
            <a:ext cx="2028825"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Crime Prediction</a:t>
            </a:r>
          </a:p>
        </p:txBody>
      </p:sp>
      <p:sp>
        <p:nvSpPr>
          <p:cNvPr id="11" name="Rectangle 10">
            <a:extLst>
              <a:ext uri="{FF2B5EF4-FFF2-40B4-BE49-F238E27FC236}">
                <a16:creationId xmlns:a16="http://schemas.microsoft.com/office/drawing/2014/main" id="{7258B291-38CC-44BC-AA09-59853986A55A}"/>
              </a:ext>
            </a:extLst>
          </p:cNvPr>
          <p:cNvSpPr/>
          <p:nvPr/>
        </p:nvSpPr>
        <p:spPr>
          <a:xfrm>
            <a:off x="4543418" y="5310187"/>
            <a:ext cx="2028825"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Clustering</a:t>
            </a:r>
          </a:p>
        </p:txBody>
      </p:sp>
      <p:sp>
        <p:nvSpPr>
          <p:cNvPr id="12" name="Rectangle 11">
            <a:extLst>
              <a:ext uri="{FF2B5EF4-FFF2-40B4-BE49-F238E27FC236}">
                <a16:creationId xmlns:a16="http://schemas.microsoft.com/office/drawing/2014/main" id="{70D085AA-8DC9-49E0-A79F-EA9E560CA0B0}"/>
              </a:ext>
            </a:extLst>
          </p:cNvPr>
          <p:cNvSpPr/>
          <p:nvPr/>
        </p:nvSpPr>
        <p:spPr>
          <a:xfrm>
            <a:off x="1219200" y="3400424"/>
            <a:ext cx="2028825"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set Stored In </a:t>
            </a:r>
          </a:p>
          <a:p>
            <a:pPr algn="ctr"/>
            <a:r>
              <a:rPr lang="en-US" dirty="0"/>
              <a:t>AWS S3 Bucket</a:t>
            </a:r>
          </a:p>
        </p:txBody>
      </p:sp>
      <p:sp>
        <p:nvSpPr>
          <p:cNvPr id="13" name="Rectangle 12">
            <a:extLst>
              <a:ext uri="{FF2B5EF4-FFF2-40B4-BE49-F238E27FC236}">
                <a16:creationId xmlns:a16="http://schemas.microsoft.com/office/drawing/2014/main" id="{9869D6D2-8B77-4A5A-98BB-FC4D2D9A7C1F}"/>
              </a:ext>
            </a:extLst>
          </p:cNvPr>
          <p:cNvSpPr/>
          <p:nvPr/>
        </p:nvSpPr>
        <p:spPr>
          <a:xfrm>
            <a:off x="8771250" y="3355180"/>
            <a:ext cx="2028825" cy="931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dirty="0"/>
              <a:t>AWS Static website Hosting S3 Bucket</a:t>
            </a:r>
          </a:p>
        </p:txBody>
      </p:sp>
      <p:sp>
        <p:nvSpPr>
          <p:cNvPr id="14" name="Rectangle 13">
            <a:extLst>
              <a:ext uri="{FF2B5EF4-FFF2-40B4-BE49-F238E27FC236}">
                <a16:creationId xmlns:a16="http://schemas.microsoft.com/office/drawing/2014/main" id="{3C240949-505D-4CB5-93F4-3863B18CE5C1}"/>
              </a:ext>
            </a:extLst>
          </p:cNvPr>
          <p:cNvSpPr/>
          <p:nvPr/>
        </p:nvSpPr>
        <p:spPr>
          <a:xfrm>
            <a:off x="4543419" y="6096000"/>
            <a:ext cx="2028825"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Crime Cluster</a:t>
            </a:r>
          </a:p>
        </p:txBody>
      </p:sp>
      <p:cxnSp>
        <p:nvCxnSpPr>
          <p:cNvPr id="18" name="Connector: Elbow 17">
            <a:extLst>
              <a:ext uri="{FF2B5EF4-FFF2-40B4-BE49-F238E27FC236}">
                <a16:creationId xmlns:a16="http://schemas.microsoft.com/office/drawing/2014/main" id="{16A447DD-12AC-408B-85E8-84BEE1487764}"/>
              </a:ext>
            </a:extLst>
          </p:cNvPr>
          <p:cNvCxnSpPr>
            <a:cxnSpLocks/>
            <a:stCxn id="14" idx="3"/>
            <a:endCxn id="13" idx="1"/>
          </p:cNvCxnSpPr>
          <p:nvPr/>
        </p:nvCxnSpPr>
        <p:spPr>
          <a:xfrm flipV="1">
            <a:off x="6572244" y="3820711"/>
            <a:ext cx="2199006" cy="2541989"/>
          </a:xfrm>
          <a:prstGeom prst="bentConnector3">
            <a:avLst>
              <a:gd name="adj1" fmla="val 50000"/>
            </a:avLst>
          </a:prstGeom>
          <a:ln/>
        </p:spPr>
        <p:style>
          <a:lnRef idx="3">
            <a:schemeClr val="dk1"/>
          </a:lnRef>
          <a:fillRef idx="0">
            <a:schemeClr val="dk1"/>
          </a:fillRef>
          <a:effectRef idx="2">
            <a:schemeClr val="dk1"/>
          </a:effectRef>
          <a:fontRef idx="minor">
            <a:schemeClr val="tx1"/>
          </a:fontRef>
        </p:style>
      </p:cxnSp>
      <p:sp>
        <p:nvSpPr>
          <p:cNvPr id="21" name="Rectangle 20">
            <a:extLst>
              <a:ext uri="{FF2B5EF4-FFF2-40B4-BE49-F238E27FC236}">
                <a16:creationId xmlns:a16="http://schemas.microsoft.com/office/drawing/2014/main" id="{F575DFE1-1FB8-4332-80FC-7FCF8B9B8A80}"/>
              </a:ext>
            </a:extLst>
          </p:cNvPr>
          <p:cNvSpPr/>
          <p:nvPr/>
        </p:nvSpPr>
        <p:spPr>
          <a:xfrm>
            <a:off x="4552947" y="1066800"/>
            <a:ext cx="2028825"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 Selection</a:t>
            </a:r>
          </a:p>
        </p:txBody>
      </p:sp>
      <p:sp>
        <p:nvSpPr>
          <p:cNvPr id="23" name="Rectangle 22">
            <a:extLst>
              <a:ext uri="{FF2B5EF4-FFF2-40B4-BE49-F238E27FC236}">
                <a16:creationId xmlns:a16="http://schemas.microsoft.com/office/drawing/2014/main" id="{40515F95-7E47-4322-B1A5-2B6FDC046588}"/>
              </a:ext>
            </a:extLst>
          </p:cNvPr>
          <p:cNvSpPr/>
          <p:nvPr/>
        </p:nvSpPr>
        <p:spPr>
          <a:xfrm>
            <a:off x="4552947" y="228600"/>
            <a:ext cx="2028825"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Pre-Processing</a:t>
            </a:r>
          </a:p>
        </p:txBody>
      </p:sp>
      <p:sp>
        <p:nvSpPr>
          <p:cNvPr id="25" name="Arrow: Down 24">
            <a:extLst>
              <a:ext uri="{FF2B5EF4-FFF2-40B4-BE49-F238E27FC236}">
                <a16:creationId xmlns:a16="http://schemas.microsoft.com/office/drawing/2014/main" id="{ED9A378A-9900-4F78-8A66-99D29BC67B77}"/>
              </a:ext>
            </a:extLst>
          </p:cNvPr>
          <p:cNvSpPr/>
          <p:nvPr/>
        </p:nvSpPr>
        <p:spPr>
          <a:xfrm>
            <a:off x="5388285" y="762000"/>
            <a:ext cx="279090" cy="2952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A8C58D1C-FB6B-4431-AEDE-12535CE5133F}"/>
              </a:ext>
            </a:extLst>
          </p:cNvPr>
          <p:cNvSpPr/>
          <p:nvPr/>
        </p:nvSpPr>
        <p:spPr>
          <a:xfrm>
            <a:off x="5388285" y="1619250"/>
            <a:ext cx="260040" cy="3298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A77F5B12-2895-471A-A5A4-0AB5E3ED0614}"/>
              </a:ext>
            </a:extLst>
          </p:cNvPr>
          <p:cNvSpPr/>
          <p:nvPr/>
        </p:nvSpPr>
        <p:spPr>
          <a:xfrm>
            <a:off x="5388285" y="2515789"/>
            <a:ext cx="279090" cy="2952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24318842-EDF2-4E6B-88FA-762C27C8C99C}"/>
              </a:ext>
            </a:extLst>
          </p:cNvPr>
          <p:cNvSpPr/>
          <p:nvPr/>
        </p:nvSpPr>
        <p:spPr>
          <a:xfrm>
            <a:off x="5389712" y="3382564"/>
            <a:ext cx="279090" cy="2952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4CD582A4-7E14-4EBF-855B-E020F3DF32FF}"/>
              </a:ext>
            </a:extLst>
          </p:cNvPr>
          <p:cNvSpPr/>
          <p:nvPr/>
        </p:nvSpPr>
        <p:spPr>
          <a:xfrm>
            <a:off x="5388285" y="4162425"/>
            <a:ext cx="279090" cy="2952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Down 30">
            <a:extLst>
              <a:ext uri="{FF2B5EF4-FFF2-40B4-BE49-F238E27FC236}">
                <a16:creationId xmlns:a16="http://schemas.microsoft.com/office/drawing/2014/main" id="{0C7EC256-B73D-4249-BC17-0EAAB36D9973}"/>
              </a:ext>
            </a:extLst>
          </p:cNvPr>
          <p:cNvSpPr/>
          <p:nvPr/>
        </p:nvSpPr>
        <p:spPr>
          <a:xfrm>
            <a:off x="5382097" y="5822156"/>
            <a:ext cx="279090" cy="2952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Down 31">
            <a:extLst>
              <a:ext uri="{FF2B5EF4-FFF2-40B4-BE49-F238E27FC236}">
                <a16:creationId xmlns:a16="http://schemas.microsoft.com/office/drawing/2014/main" id="{EE6548F3-DB1A-43C6-863B-C5D4EC9FAB8B}"/>
              </a:ext>
            </a:extLst>
          </p:cNvPr>
          <p:cNvSpPr/>
          <p:nvPr/>
        </p:nvSpPr>
        <p:spPr>
          <a:xfrm>
            <a:off x="5382090" y="5036343"/>
            <a:ext cx="279090" cy="2952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3691B621-974E-4B97-BEE7-62DC10C1C0E7}"/>
              </a:ext>
            </a:extLst>
          </p:cNvPr>
          <p:cNvCxnSpPr>
            <a:cxnSpLocks/>
          </p:cNvCxnSpPr>
          <p:nvPr/>
        </p:nvCxnSpPr>
        <p:spPr>
          <a:xfrm>
            <a:off x="3248025" y="3819526"/>
            <a:ext cx="647700" cy="0"/>
          </a:xfrm>
          <a:prstGeom prst="line">
            <a:avLst/>
          </a:prstGeom>
          <a:ln/>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E06E0FBC-0FFD-475A-8192-F45A2114C146}"/>
              </a:ext>
            </a:extLst>
          </p:cNvPr>
          <p:cNvCxnSpPr>
            <a:cxnSpLocks/>
          </p:cNvCxnSpPr>
          <p:nvPr/>
        </p:nvCxnSpPr>
        <p:spPr>
          <a:xfrm flipH="1" flipV="1">
            <a:off x="3905254" y="495300"/>
            <a:ext cx="1" cy="3324226"/>
          </a:xfrm>
          <a:prstGeom prst="line">
            <a:avLst/>
          </a:prstGeom>
          <a:ln/>
        </p:spPr>
        <p:style>
          <a:lnRef idx="3">
            <a:schemeClr val="dk1"/>
          </a:lnRef>
          <a:fillRef idx="0">
            <a:schemeClr val="dk1"/>
          </a:fillRef>
          <a:effectRef idx="2">
            <a:schemeClr val="dk1"/>
          </a:effectRef>
          <a:fontRef idx="minor">
            <a:schemeClr val="tx1"/>
          </a:fontRef>
        </p:style>
      </p:cxnSp>
      <p:cxnSp>
        <p:nvCxnSpPr>
          <p:cNvPr id="53" name="Straight Connector 52">
            <a:extLst>
              <a:ext uri="{FF2B5EF4-FFF2-40B4-BE49-F238E27FC236}">
                <a16:creationId xmlns:a16="http://schemas.microsoft.com/office/drawing/2014/main" id="{36B2840C-4C25-4F7F-8F38-D12D28163702}"/>
              </a:ext>
            </a:extLst>
          </p:cNvPr>
          <p:cNvCxnSpPr>
            <a:cxnSpLocks/>
            <a:endCxn id="23" idx="1"/>
          </p:cNvCxnSpPr>
          <p:nvPr/>
        </p:nvCxnSpPr>
        <p:spPr>
          <a:xfrm flipV="1">
            <a:off x="3895718" y="495300"/>
            <a:ext cx="657229" cy="1"/>
          </a:xfrm>
          <a:prstGeom prst="line">
            <a:avLst/>
          </a:prstGeom>
          <a:ln/>
        </p:spPr>
        <p:style>
          <a:lnRef idx="3">
            <a:schemeClr val="dk1"/>
          </a:lnRef>
          <a:fillRef idx="0">
            <a:schemeClr val="dk1"/>
          </a:fillRef>
          <a:effectRef idx="2">
            <a:schemeClr val="dk1"/>
          </a:effectRef>
          <a:fontRef idx="minor">
            <a:schemeClr val="tx1"/>
          </a:fontRef>
        </p:style>
      </p:cxnSp>
      <p:cxnSp>
        <p:nvCxnSpPr>
          <p:cNvPr id="58" name="Straight Connector 57">
            <a:extLst>
              <a:ext uri="{FF2B5EF4-FFF2-40B4-BE49-F238E27FC236}">
                <a16:creationId xmlns:a16="http://schemas.microsoft.com/office/drawing/2014/main" id="{BEEE512F-DDB5-414A-BFBC-0B56C5CFB2E7}"/>
              </a:ext>
            </a:extLst>
          </p:cNvPr>
          <p:cNvCxnSpPr>
            <a:cxnSpLocks/>
          </p:cNvCxnSpPr>
          <p:nvPr/>
        </p:nvCxnSpPr>
        <p:spPr>
          <a:xfrm flipH="1">
            <a:off x="4133850" y="114300"/>
            <a:ext cx="76200" cy="6657975"/>
          </a:xfrm>
          <a:prstGeom prst="line">
            <a:avLst/>
          </a:prstGeom>
        </p:spPr>
        <p:style>
          <a:lnRef idx="3">
            <a:schemeClr val="accent2"/>
          </a:lnRef>
          <a:fillRef idx="0">
            <a:schemeClr val="accent2"/>
          </a:fillRef>
          <a:effectRef idx="2">
            <a:schemeClr val="accent2"/>
          </a:effectRef>
          <a:fontRef idx="minor">
            <a:schemeClr val="tx1"/>
          </a:fontRef>
        </p:style>
      </p:cxnSp>
      <p:cxnSp>
        <p:nvCxnSpPr>
          <p:cNvPr id="62" name="Straight Connector 61">
            <a:extLst>
              <a:ext uri="{FF2B5EF4-FFF2-40B4-BE49-F238E27FC236}">
                <a16:creationId xmlns:a16="http://schemas.microsoft.com/office/drawing/2014/main" id="{95226518-35B3-4F2D-87A0-44F7E52AC930}"/>
              </a:ext>
            </a:extLst>
          </p:cNvPr>
          <p:cNvCxnSpPr/>
          <p:nvPr/>
        </p:nvCxnSpPr>
        <p:spPr>
          <a:xfrm flipH="1" flipV="1">
            <a:off x="4210049" y="85725"/>
            <a:ext cx="2878295" cy="28575"/>
          </a:xfrm>
          <a:prstGeom prst="line">
            <a:avLst/>
          </a:prstGeom>
        </p:spPr>
        <p:style>
          <a:lnRef idx="3">
            <a:schemeClr val="accent2"/>
          </a:lnRef>
          <a:fillRef idx="0">
            <a:schemeClr val="accent2"/>
          </a:fillRef>
          <a:effectRef idx="2">
            <a:schemeClr val="accent2"/>
          </a:effectRef>
          <a:fontRef idx="minor">
            <a:schemeClr val="tx1"/>
          </a:fontRef>
        </p:style>
      </p:cxnSp>
      <p:cxnSp>
        <p:nvCxnSpPr>
          <p:cNvPr id="64" name="Straight Connector 63">
            <a:extLst>
              <a:ext uri="{FF2B5EF4-FFF2-40B4-BE49-F238E27FC236}">
                <a16:creationId xmlns:a16="http://schemas.microsoft.com/office/drawing/2014/main" id="{8A549F5E-B83C-4A8B-AB25-AFB0C8906AB6}"/>
              </a:ext>
            </a:extLst>
          </p:cNvPr>
          <p:cNvCxnSpPr>
            <a:cxnSpLocks/>
          </p:cNvCxnSpPr>
          <p:nvPr/>
        </p:nvCxnSpPr>
        <p:spPr>
          <a:xfrm flipV="1">
            <a:off x="7012144" y="114300"/>
            <a:ext cx="76200" cy="6657976"/>
          </a:xfrm>
          <a:prstGeom prst="line">
            <a:avLst/>
          </a:prstGeom>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a16="http://schemas.microsoft.com/office/drawing/2014/main" id="{C70F11AB-BB85-479B-B74F-F8869416C5BA}"/>
              </a:ext>
            </a:extLst>
          </p:cNvPr>
          <p:cNvCxnSpPr/>
          <p:nvPr/>
        </p:nvCxnSpPr>
        <p:spPr>
          <a:xfrm flipH="1" flipV="1">
            <a:off x="4122575" y="6743700"/>
            <a:ext cx="2869092" cy="28575"/>
          </a:xfrm>
          <a:prstGeom prst="line">
            <a:avLst/>
          </a:prstGeom>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0C7111C7-4D18-4BB2-821E-62EB6672CDB0}"/>
              </a:ext>
            </a:extLst>
          </p:cNvPr>
          <p:cNvCxnSpPr>
            <a:cxnSpLocks/>
          </p:cNvCxnSpPr>
          <p:nvPr/>
        </p:nvCxnSpPr>
        <p:spPr>
          <a:xfrm>
            <a:off x="6915467" y="1152526"/>
            <a:ext cx="2009458"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72" name="Rectangle 71">
            <a:extLst>
              <a:ext uri="{FF2B5EF4-FFF2-40B4-BE49-F238E27FC236}">
                <a16:creationId xmlns:a16="http://schemas.microsoft.com/office/drawing/2014/main" id="{E82184F7-E5A1-4C85-AFA8-FFAC501DCEF5}"/>
              </a:ext>
            </a:extLst>
          </p:cNvPr>
          <p:cNvSpPr/>
          <p:nvPr/>
        </p:nvSpPr>
        <p:spPr>
          <a:xfrm>
            <a:off x="8924925" y="876299"/>
            <a:ext cx="2028825"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Jupyter</a:t>
            </a:r>
            <a:endParaRPr lang="en-US" dirty="0"/>
          </a:p>
        </p:txBody>
      </p:sp>
      <p:sp>
        <p:nvSpPr>
          <p:cNvPr id="76" name="TextBox 75">
            <a:extLst>
              <a:ext uri="{FF2B5EF4-FFF2-40B4-BE49-F238E27FC236}">
                <a16:creationId xmlns:a16="http://schemas.microsoft.com/office/drawing/2014/main" id="{0B5973EC-11FD-485B-AF6B-12D403CFF27C}"/>
              </a:ext>
            </a:extLst>
          </p:cNvPr>
          <p:cNvSpPr txBox="1"/>
          <p:nvPr/>
        </p:nvSpPr>
        <p:spPr>
          <a:xfrm>
            <a:off x="352425" y="495300"/>
            <a:ext cx="3112920" cy="1015663"/>
          </a:xfrm>
          <a:prstGeom prst="rect">
            <a:avLst/>
          </a:prstGeom>
          <a:noFill/>
        </p:spPr>
        <p:txBody>
          <a:bodyPr wrap="square" rtlCol="0">
            <a:spAutoFit/>
          </a:bodyPr>
          <a:lstStyle/>
          <a:p>
            <a:r>
              <a:rPr lang="en-US" sz="3000" dirty="0"/>
              <a:t>SYSTEM ARCHITECTURE</a:t>
            </a:r>
          </a:p>
        </p:txBody>
      </p:sp>
    </p:spTree>
    <p:extLst>
      <p:ext uri="{BB962C8B-B14F-4D97-AF65-F5344CB8AC3E}">
        <p14:creationId xmlns:p14="http://schemas.microsoft.com/office/powerpoint/2010/main" val="3069442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24D2E1D-3912-4F9F-A8B3-E9CD6962870C}"/>
              </a:ext>
            </a:extLst>
          </p:cNvPr>
          <p:cNvGraphicFramePr>
            <a:graphicFrameLocks noGrp="1"/>
          </p:cNvGraphicFramePr>
          <p:nvPr>
            <p:ph idx="1"/>
          </p:nvPr>
        </p:nvGraphicFramePr>
        <p:xfrm>
          <a:off x="493195" y="190500"/>
          <a:ext cx="9163989" cy="3673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Diagram group">
            <a:extLst>
              <a:ext uri="{FF2B5EF4-FFF2-40B4-BE49-F238E27FC236}">
                <a16:creationId xmlns:a16="http://schemas.microsoft.com/office/drawing/2014/main" id="{7AB74C7E-FBA0-484D-862A-9CA6B601B4D7}"/>
              </a:ext>
            </a:extLst>
          </p:cNvPr>
          <p:cNvGrpSpPr/>
          <p:nvPr/>
        </p:nvGrpSpPr>
        <p:grpSpPr>
          <a:xfrm>
            <a:off x="2053920" y="3782268"/>
            <a:ext cx="1702020" cy="945567"/>
            <a:chOff x="3730984" y="2836700"/>
            <a:chExt cx="1702020" cy="945567"/>
          </a:xfrm>
          <a:scene3d>
            <a:camera prst="isometricOffAxis2Left" zoom="95000"/>
            <a:lightRig rig="flat" dir="t"/>
          </a:scene3d>
        </p:grpSpPr>
        <p:grpSp>
          <p:nvGrpSpPr>
            <p:cNvPr id="6" name="Group 5">
              <a:extLst>
                <a:ext uri="{FF2B5EF4-FFF2-40B4-BE49-F238E27FC236}">
                  <a16:creationId xmlns:a16="http://schemas.microsoft.com/office/drawing/2014/main" id="{58CB7038-BEAD-4D89-B132-04652844DFEE}"/>
                </a:ext>
              </a:extLst>
            </p:cNvPr>
            <p:cNvGrpSpPr/>
            <p:nvPr/>
          </p:nvGrpSpPr>
          <p:grpSpPr>
            <a:xfrm>
              <a:off x="3730984" y="2836700"/>
              <a:ext cx="1702020" cy="945567"/>
              <a:chOff x="3730984" y="2836700"/>
              <a:chExt cx="1702020" cy="945567"/>
            </a:xfrm>
          </p:grpSpPr>
          <p:sp>
            <p:nvSpPr>
              <p:cNvPr id="7" name="Rectangle: Rounded Corners 6">
                <a:extLst>
                  <a:ext uri="{FF2B5EF4-FFF2-40B4-BE49-F238E27FC236}">
                    <a16:creationId xmlns:a16="http://schemas.microsoft.com/office/drawing/2014/main" id="{3CE9A13B-17F3-478D-A68A-F742100D8065}"/>
                  </a:ext>
                </a:extLst>
              </p:cNvPr>
              <p:cNvSpPr/>
              <p:nvPr/>
            </p:nvSpPr>
            <p:spPr>
              <a:xfrm>
                <a:off x="3730984" y="2836700"/>
                <a:ext cx="1702020" cy="945567"/>
              </a:xfrm>
              <a:prstGeom prst="roundRect">
                <a:avLst>
                  <a:gd name="adj" fmla="val 10000"/>
                </a:avLst>
              </a:prstGeom>
              <a:sp3d extrusionH="381000" contourW="38100" prstMaterial="matte">
                <a:contourClr>
                  <a:schemeClr val="lt1"/>
                </a:contourClr>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463D069E-1DDF-4C30-800B-2E7C6F0D6937}"/>
                  </a:ext>
                </a:extLst>
              </p:cNvPr>
              <p:cNvSpPr txBox="1"/>
              <p:nvPr/>
            </p:nvSpPr>
            <p:spPr>
              <a:xfrm>
                <a:off x="3758679" y="2864395"/>
                <a:ext cx="1646630" cy="89017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dirty="0"/>
                  <a:t>Classification</a:t>
                </a:r>
                <a:endParaRPr lang="en-US" sz="2500" kern="1200" dirty="0"/>
              </a:p>
            </p:txBody>
          </p:sp>
        </p:grpSp>
      </p:grpSp>
      <p:sp>
        <p:nvSpPr>
          <p:cNvPr id="9" name="Rectangle: Rounded Corners 8">
            <a:extLst>
              <a:ext uri="{FF2B5EF4-FFF2-40B4-BE49-F238E27FC236}">
                <a16:creationId xmlns:a16="http://schemas.microsoft.com/office/drawing/2014/main" id="{9BC8F8DF-C375-4ABC-BF0B-9AD7E41F5F8E}"/>
              </a:ext>
            </a:extLst>
          </p:cNvPr>
          <p:cNvSpPr/>
          <p:nvPr/>
        </p:nvSpPr>
        <p:spPr>
          <a:xfrm>
            <a:off x="2026225" y="5184970"/>
            <a:ext cx="1702020" cy="945567"/>
          </a:xfrm>
          <a:prstGeom prst="roundRect">
            <a:avLst>
              <a:gd name="adj" fmla="val 10000"/>
            </a:avLst>
          </a:prstGeom>
          <a:scene3d>
            <a:camera prst="isometricOffAxis2Left" zoom="95000"/>
            <a:lightRig rig="flat" dir="t"/>
          </a:scene3d>
          <a:sp3d extrusionH="381000" contourW="38100" prstMaterial="matte">
            <a:contourClr>
              <a:schemeClr val="lt1"/>
            </a:contourClr>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z="2500" dirty="0"/>
              <a:t>Crime Prediction </a:t>
            </a:r>
          </a:p>
        </p:txBody>
      </p:sp>
      <p:grpSp>
        <p:nvGrpSpPr>
          <p:cNvPr id="10" name="Diagram group">
            <a:extLst>
              <a:ext uri="{FF2B5EF4-FFF2-40B4-BE49-F238E27FC236}">
                <a16:creationId xmlns:a16="http://schemas.microsoft.com/office/drawing/2014/main" id="{C681B9E2-D40C-4E44-942B-7EB2D11E1596}"/>
              </a:ext>
            </a:extLst>
          </p:cNvPr>
          <p:cNvGrpSpPr/>
          <p:nvPr/>
        </p:nvGrpSpPr>
        <p:grpSpPr>
          <a:xfrm>
            <a:off x="2664482" y="4830383"/>
            <a:ext cx="425505" cy="354587"/>
            <a:chOff x="4369241" y="2423015"/>
            <a:chExt cx="425505" cy="354587"/>
          </a:xfrm>
          <a:scene3d>
            <a:camera prst="isometricOffAxis2Left" zoom="95000"/>
            <a:lightRig rig="flat" dir="t"/>
          </a:scene3d>
        </p:grpSpPr>
        <p:grpSp>
          <p:nvGrpSpPr>
            <p:cNvPr id="11" name="Group 10">
              <a:extLst>
                <a:ext uri="{FF2B5EF4-FFF2-40B4-BE49-F238E27FC236}">
                  <a16:creationId xmlns:a16="http://schemas.microsoft.com/office/drawing/2014/main" id="{FC19F209-83BD-4F27-9CC3-58DAC95D113C}"/>
                </a:ext>
              </a:extLst>
            </p:cNvPr>
            <p:cNvGrpSpPr/>
            <p:nvPr/>
          </p:nvGrpSpPr>
          <p:grpSpPr>
            <a:xfrm>
              <a:off x="4369241" y="2423015"/>
              <a:ext cx="425505" cy="354587"/>
              <a:chOff x="4369241" y="2423015"/>
              <a:chExt cx="425505" cy="354587"/>
            </a:xfrm>
          </p:grpSpPr>
          <p:sp>
            <p:nvSpPr>
              <p:cNvPr id="12" name="Arrow: Right 11">
                <a:extLst>
                  <a:ext uri="{FF2B5EF4-FFF2-40B4-BE49-F238E27FC236}">
                    <a16:creationId xmlns:a16="http://schemas.microsoft.com/office/drawing/2014/main" id="{57BCD18A-E113-4E30-9D85-C763AE43152F}"/>
                  </a:ext>
                </a:extLst>
              </p:cNvPr>
              <p:cNvSpPr/>
              <p:nvPr/>
            </p:nvSpPr>
            <p:spPr>
              <a:xfrm rot="5400000">
                <a:off x="4404700" y="2387556"/>
                <a:ext cx="354587" cy="425505"/>
              </a:xfrm>
              <a:prstGeom prst="rightArrow">
                <a:avLst>
                  <a:gd name="adj1" fmla="val 60000"/>
                  <a:gd name="adj2" fmla="val 50000"/>
                </a:avLst>
              </a:prstGeom>
              <a:sp3d z="-52400" extrusionH="181000" contourW="38100" prstMaterial="matte">
                <a:contourClr>
                  <a:schemeClr val="lt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Arrow: Right 4">
                <a:extLst>
                  <a:ext uri="{FF2B5EF4-FFF2-40B4-BE49-F238E27FC236}">
                    <a16:creationId xmlns:a16="http://schemas.microsoft.com/office/drawing/2014/main" id="{2A2CC64F-50DB-4120-95E9-8A1A6F0B91B1}"/>
                  </a:ext>
                </a:extLst>
              </p:cNvPr>
              <p:cNvSpPr txBox="1"/>
              <p:nvPr/>
            </p:nvSpPr>
            <p:spPr>
              <a:xfrm>
                <a:off x="4454342" y="2423015"/>
                <a:ext cx="255303" cy="248211"/>
              </a:xfrm>
              <a:prstGeom prst="rect">
                <a:avLst/>
              </a:prstGeom>
              <a:sp3d z="-524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p:txBody>
          </p:sp>
        </p:grpSp>
      </p:grpSp>
      <p:grpSp>
        <p:nvGrpSpPr>
          <p:cNvPr id="14" name="Diagram group">
            <a:extLst>
              <a:ext uri="{FF2B5EF4-FFF2-40B4-BE49-F238E27FC236}">
                <a16:creationId xmlns:a16="http://schemas.microsoft.com/office/drawing/2014/main" id="{81C7C1BD-0BCA-48ED-AB7D-87AA6ADD3645}"/>
              </a:ext>
            </a:extLst>
          </p:cNvPr>
          <p:cNvGrpSpPr/>
          <p:nvPr/>
        </p:nvGrpSpPr>
        <p:grpSpPr>
          <a:xfrm>
            <a:off x="6582377" y="3782267"/>
            <a:ext cx="1702020" cy="945567"/>
            <a:chOff x="3730984" y="2836700"/>
            <a:chExt cx="1702020" cy="945567"/>
          </a:xfrm>
          <a:scene3d>
            <a:camera prst="isometricOffAxis2Left" zoom="95000"/>
            <a:lightRig rig="flat" dir="t"/>
          </a:scene3d>
        </p:grpSpPr>
        <p:grpSp>
          <p:nvGrpSpPr>
            <p:cNvPr id="15" name="Group 14">
              <a:extLst>
                <a:ext uri="{FF2B5EF4-FFF2-40B4-BE49-F238E27FC236}">
                  <a16:creationId xmlns:a16="http://schemas.microsoft.com/office/drawing/2014/main" id="{B5E3019B-6AF4-4601-8F91-03E7C56691B5}"/>
                </a:ext>
              </a:extLst>
            </p:cNvPr>
            <p:cNvGrpSpPr/>
            <p:nvPr/>
          </p:nvGrpSpPr>
          <p:grpSpPr>
            <a:xfrm>
              <a:off x="3730984" y="2836700"/>
              <a:ext cx="1702020" cy="945567"/>
              <a:chOff x="3730984" y="2836700"/>
              <a:chExt cx="1702020" cy="945567"/>
            </a:xfrm>
          </p:grpSpPr>
          <p:sp>
            <p:nvSpPr>
              <p:cNvPr id="16" name="Rectangle: Rounded Corners 15">
                <a:extLst>
                  <a:ext uri="{FF2B5EF4-FFF2-40B4-BE49-F238E27FC236}">
                    <a16:creationId xmlns:a16="http://schemas.microsoft.com/office/drawing/2014/main" id="{34CB9684-AB54-41CE-A018-666EF58061BA}"/>
                  </a:ext>
                </a:extLst>
              </p:cNvPr>
              <p:cNvSpPr/>
              <p:nvPr/>
            </p:nvSpPr>
            <p:spPr>
              <a:xfrm>
                <a:off x="3730984" y="2836700"/>
                <a:ext cx="1702020" cy="945567"/>
              </a:xfrm>
              <a:prstGeom prst="roundRect">
                <a:avLst>
                  <a:gd name="adj" fmla="val 10000"/>
                </a:avLst>
              </a:prstGeom>
              <a:sp3d extrusionH="381000" contourW="38100" prstMaterial="matte">
                <a:contourClr>
                  <a:schemeClr val="lt1"/>
                </a:contourClr>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Rectangle: Rounded Corners 4">
                <a:extLst>
                  <a:ext uri="{FF2B5EF4-FFF2-40B4-BE49-F238E27FC236}">
                    <a16:creationId xmlns:a16="http://schemas.microsoft.com/office/drawing/2014/main" id="{A0DCCDDB-1816-4459-8605-6D6502540BF9}"/>
                  </a:ext>
                </a:extLst>
              </p:cNvPr>
              <p:cNvSpPr txBox="1"/>
              <p:nvPr/>
            </p:nvSpPr>
            <p:spPr>
              <a:xfrm>
                <a:off x="3758679" y="2864395"/>
                <a:ext cx="1646630" cy="89017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Clustering</a:t>
                </a:r>
              </a:p>
            </p:txBody>
          </p:sp>
        </p:grpSp>
      </p:grpSp>
      <p:grpSp>
        <p:nvGrpSpPr>
          <p:cNvPr id="18" name="Diagram group">
            <a:extLst>
              <a:ext uri="{FF2B5EF4-FFF2-40B4-BE49-F238E27FC236}">
                <a16:creationId xmlns:a16="http://schemas.microsoft.com/office/drawing/2014/main" id="{C94188C6-11D7-4980-BFD0-A61925BCF707}"/>
              </a:ext>
            </a:extLst>
          </p:cNvPr>
          <p:cNvGrpSpPr/>
          <p:nvPr/>
        </p:nvGrpSpPr>
        <p:grpSpPr>
          <a:xfrm>
            <a:off x="6761737" y="5160050"/>
            <a:ext cx="1702020" cy="945567"/>
            <a:chOff x="3730984" y="2836700"/>
            <a:chExt cx="1702020" cy="945567"/>
          </a:xfrm>
          <a:scene3d>
            <a:camera prst="isometricOffAxis2Left" zoom="95000"/>
            <a:lightRig rig="flat" dir="t"/>
          </a:scene3d>
        </p:grpSpPr>
        <p:grpSp>
          <p:nvGrpSpPr>
            <p:cNvPr id="19" name="Group 18">
              <a:extLst>
                <a:ext uri="{FF2B5EF4-FFF2-40B4-BE49-F238E27FC236}">
                  <a16:creationId xmlns:a16="http://schemas.microsoft.com/office/drawing/2014/main" id="{63BE2353-8125-4335-80FF-1B6CF520649A}"/>
                </a:ext>
              </a:extLst>
            </p:cNvPr>
            <p:cNvGrpSpPr/>
            <p:nvPr/>
          </p:nvGrpSpPr>
          <p:grpSpPr>
            <a:xfrm>
              <a:off x="3730984" y="2836700"/>
              <a:ext cx="1702020" cy="945567"/>
              <a:chOff x="3730984" y="2836700"/>
              <a:chExt cx="1702020" cy="945567"/>
            </a:xfrm>
          </p:grpSpPr>
          <p:sp>
            <p:nvSpPr>
              <p:cNvPr id="20" name="Rectangle: Rounded Corners 19">
                <a:extLst>
                  <a:ext uri="{FF2B5EF4-FFF2-40B4-BE49-F238E27FC236}">
                    <a16:creationId xmlns:a16="http://schemas.microsoft.com/office/drawing/2014/main" id="{97037442-DE17-4492-A96E-3C0C42554D9F}"/>
                  </a:ext>
                </a:extLst>
              </p:cNvPr>
              <p:cNvSpPr/>
              <p:nvPr/>
            </p:nvSpPr>
            <p:spPr>
              <a:xfrm>
                <a:off x="3730984" y="2836700"/>
                <a:ext cx="1702020" cy="945567"/>
              </a:xfrm>
              <a:prstGeom prst="roundRect">
                <a:avLst>
                  <a:gd name="adj" fmla="val 10000"/>
                </a:avLst>
              </a:prstGeom>
              <a:sp3d extrusionH="381000" contourW="38100" prstMaterial="matte">
                <a:contourClr>
                  <a:schemeClr val="lt1"/>
                </a:contourClr>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ectangle: Rounded Corners 4">
                <a:extLst>
                  <a:ext uri="{FF2B5EF4-FFF2-40B4-BE49-F238E27FC236}">
                    <a16:creationId xmlns:a16="http://schemas.microsoft.com/office/drawing/2014/main" id="{11595E75-7BBC-4A36-8F94-7824E2EFE387}"/>
                  </a:ext>
                </a:extLst>
              </p:cNvPr>
              <p:cNvSpPr txBox="1"/>
              <p:nvPr/>
            </p:nvSpPr>
            <p:spPr>
              <a:xfrm>
                <a:off x="3758679" y="2864395"/>
                <a:ext cx="1646630" cy="89017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Crime Cluster</a:t>
                </a:r>
              </a:p>
            </p:txBody>
          </p:sp>
        </p:grpSp>
      </p:grpSp>
      <p:grpSp>
        <p:nvGrpSpPr>
          <p:cNvPr id="22" name="Diagram group">
            <a:extLst>
              <a:ext uri="{FF2B5EF4-FFF2-40B4-BE49-F238E27FC236}">
                <a16:creationId xmlns:a16="http://schemas.microsoft.com/office/drawing/2014/main" id="{21B83D22-9FB1-47E3-A8D0-CAE2A5B699F1}"/>
              </a:ext>
            </a:extLst>
          </p:cNvPr>
          <p:cNvGrpSpPr/>
          <p:nvPr/>
        </p:nvGrpSpPr>
        <p:grpSpPr>
          <a:xfrm>
            <a:off x="7220634" y="4819310"/>
            <a:ext cx="425505" cy="354587"/>
            <a:chOff x="4369241" y="2423015"/>
            <a:chExt cx="425505" cy="354587"/>
          </a:xfrm>
          <a:scene3d>
            <a:camera prst="isometricOffAxis2Left" zoom="95000"/>
            <a:lightRig rig="flat" dir="t"/>
          </a:scene3d>
        </p:grpSpPr>
        <p:grpSp>
          <p:nvGrpSpPr>
            <p:cNvPr id="23" name="Group 22">
              <a:extLst>
                <a:ext uri="{FF2B5EF4-FFF2-40B4-BE49-F238E27FC236}">
                  <a16:creationId xmlns:a16="http://schemas.microsoft.com/office/drawing/2014/main" id="{EFF33C98-DA42-4B47-AE93-2A0BD326E22B}"/>
                </a:ext>
              </a:extLst>
            </p:cNvPr>
            <p:cNvGrpSpPr/>
            <p:nvPr/>
          </p:nvGrpSpPr>
          <p:grpSpPr>
            <a:xfrm>
              <a:off x="4369241" y="2423015"/>
              <a:ext cx="425505" cy="354587"/>
              <a:chOff x="4369241" y="2423015"/>
              <a:chExt cx="425505" cy="354587"/>
            </a:xfrm>
          </p:grpSpPr>
          <p:sp>
            <p:nvSpPr>
              <p:cNvPr id="24" name="Arrow: Right 23">
                <a:extLst>
                  <a:ext uri="{FF2B5EF4-FFF2-40B4-BE49-F238E27FC236}">
                    <a16:creationId xmlns:a16="http://schemas.microsoft.com/office/drawing/2014/main" id="{5119D1A9-CB4F-4126-B8BC-117152DD9539}"/>
                  </a:ext>
                </a:extLst>
              </p:cNvPr>
              <p:cNvSpPr/>
              <p:nvPr/>
            </p:nvSpPr>
            <p:spPr>
              <a:xfrm rot="5400000">
                <a:off x="4404700" y="2387556"/>
                <a:ext cx="354587" cy="425505"/>
              </a:xfrm>
              <a:prstGeom prst="rightArrow">
                <a:avLst>
                  <a:gd name="adj1" fmla="val 60000"/>
                  <a:gd name="adj2" fmla="val 50000"/>
                </a:avLst>
              </a:prstGeom>
              <a:sp3d z="-52400" extrusionH="181000" contourW="38100" prstMaterial="matte">
                <a:contourClr>
                  <a:schemeClr val="lt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Arrow: Right 4">
                <a:extLst>
                  <a:ext uri="{FF2B5EF4-FFF2-40B4-BE49-F238E27FC236}">
                    <a16:creationId xmlns:a16="http://schemas.microsoft.com/office/drawing/2014/main" id="{C3B08297-9454-48B1-9593-44E2AF39DC5A}"/>
                  </a:ext>
                </a:extLst>
              </p:cNvPr>
              <p:cNvSpPr txBox="1"/>
              <p:nvPr/>
            </p:nvSpPr>
            <p:spPr>
              <a:xfrm>
                <a:off x="4454342" y="2423015"/>
                <a:ext cx="255303" cy="248211"/>
              </a:xfrm>
              <a:prstGeom prst="rect">
                <a:avLst/>
              </a:prstGeom>
              <a:sp3d z="-524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p:txBody>
          </p:sp>
        </p:grpSp>
      </p:grpSp>
      <p:grpSp>
        <p:nvGrpSpPr>
          <p:cNvPr id="26" name="Diagram group">
            <a:extLst>
              <a:ext uri="{FF2B5EF4-FFF2-40B4-BE49-F238E27FC236}">
                <a16:creationId xmlns:a16="http://schemas.microsoft.com/office/drawing/2014/main" id="{E1B62BCC-1ED0-4307-8F02-408CE0AD3286}"/>
              </a:ext>
            </a:extLst>
          </p:cNvPr>
          <p:cNvGrpSpPr/>
          <p:nvPr/>
        </p:nvGrpSpPr>
        <p:grpSpPr>
          <a:xfrm rot="2975700">
            <a:off x="3809370" y="3462896"/>
            <a:ext cx="425505" cy="354587"/>
            <a:chOff x="4369241" y="2423015"/>
            <a:chExt cx="425505" cy="354587"/>
          </a:xfrm>
          <a:scene3d>
            <a:camera prst="isometricOffAxis2Left" zoom="95000"/>
            <a:lightRig rig="flat" dir="t"/>
          </a:scene3d>
        </p:grpSpPr>
        <p:grpSp>
          <p:nvGrpSpPr>
            <p:cNvPr id="27" name="Group 26">
              <a:extLst>
                <a:ext uri="{FF2B5EF4-FFF2-40B4-BE49-F238E27FC236}">
                  <a16:creationId xmlns:a16="http://schemas.microsoft.com/office/drawing/2014/main" id="{B501BC0F-F152-491A-8A68-5490A1C575AC}"/>
                </a:ext>
              </a:extLst>
            </p:cNvPr>
            <p:cNvGrpSpPr/>
            <p:nvPr/>
          </p:nvGrpSpPr>
          <p:grpSpPr>
            <a:xfrm>
              <a:off x="4369241" y="2423015"/>
              <a:ext cx="425505" cy="354587"/>
              <a:chOff x="4369241" y="2423015"/>
              <a:chExt cx="425505" cy="354587"/>
            </a:xfrm>
          </p:grpSpPr>
          <p:sp>
            <p:nvSpPr>
              <p:cNvPr id="28" name="Arrow: Right 27">
                <a:extLst>
                  <a:ext uri="{FF2B5EF4-FFF2-40B4-BE49-F238E27FC236}">
                    <a16:creationId xmlns:a16="http://schemas.microsoft.com/office/drawing/2014/main" id="{C26D8444-D973-4CD8-8665-3352F6F2A43D}"/>
                  </a:ext>
                </a:extLst>
              </p:cNvPr>
              <p:cNvSpPr/>
              <p:nvPr/>
            </p:nvSpPr>
            <p:spPr>
              <a:xfrm rot="5400000">
                <a:off x="4404700" y="2387556"/>
                <a:ext cx="354587" cy="425505"/>
              </a:xfrm>
              <a:prstGeom prst="rightArrow">
                <a:avLst>
                  <a:gd name="adj1" fmla="val 60000"/>
                  <a:gd name="adj2" fmla="val 50000"/>
                </a:avLst>
              </a:prstGeom>
              <a:sp3d z="-52400" extrusionH="181000" contourW="38100" prstMaterial="matte">
                <a:contourClr>
                  <a:schemeClr val="lt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9" name="Arrow: Right 4">
                <a:extLst>
                  <a:ext uri="{FF2B5EF4-FFF2-40B4-BE49-F238E27FC236}">
                    <a16:creationId xmlns:a16="http://schemas.microsoft.com/office/drawing/2014/main" id="{011C3D8B-E0C3-4D7D-9C7A-ECA9AC17A086}"/>
                  </a:ext>
                </a:extLst>
              </p:cNvPr>
              <p:cNvSpPr txBox="1"/>
              <p:nvPr/>
            </p:nvSpPr>
            <p:spPr>
              <a:xfrm>
                <a:off x="4454342" y="2423015"/>
                <a:ext cx="255303" cy="248211"/>
              </a:xfrm>
              <a:prstGeom prst="rect">
                <a:avLst/>
              </a:prstGeom>
              <a:sp3d z="-524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p:txBody>
          </p:sp>
        </p:grpSp>
      </p:grpSp>
      <p:grpSp>
        <p:nvGrpSpPr>
          <p:cNvPr id="30" name="Diagram group">
            <a:extLst>
              <a:ext uri="{FF2B5EF4-FFF2-40B4-BE49-F238E27FC236}">
                <a16:creationId xmlns:a16="http://schemas.microsoft.com/office/drawing/2014/main" id="{5D3A9F21-23AD-4DF6-8243-AD60B58A4086}"/>
              </a:ext>
            </a:extLst>
          </p:cNvPr>
          <p:cNvGrpSpPr/>
          <p:nvPr/>
        </p:nvGrpSpPr>
        <p:grpSpPr>
          <a:xfrm rot="18654143">
            <a:off x="6112144" y="3564016"/>
            <a:ext cx="425505" cy="354587"/>
            <a:chOff x="4369241" y="2423015"/>
            <a:chExt cx="425505" cy="354587"/>
          </a:xfrm>
          <a:scene3d>
            <a:camera prst="isometricOffAxis2Left" zoom="95000"/>
            <a:lightRig rig="flat" dir="t"/>
          </a:scene3d>
        </p:grpSpPr>
        <p:grpSp>
          <p:nvGrpSpPr>
            <p:cNvPr id="31" name="Group 30">
              <a:extLst>
                <a:ext uri="{FF2B5EF4-FFF2-40B4-BE49-F238E27FC236}">
                  <a16:creationId xmlns:a16="http://schemas.microsoft.com/office/drawing/2014/main" id="{07111989-C2AA-4C69-A208-7FF4DE5ACD8B}"/>
                </a:ext>
              </a:extLst>
            </p:cNvPr>
            <p:cNvGrpSpPr/>
            <p:nvPr/>
          </p:nvGrpSpPr>
          <p:grpSpPr>
            <a:xfrm>
              <a:off x="4369241" y="2423015"/>
              <a:ext cx="425505" cy="354587"/>
              <a:chOff x="4369241" y="2423015"/>
              <a:chExt cx="425505" cy="354587"/>
            </a:xfrm>
          </p:grpSpPr>
          <p:sp>
            <p:nvSpPr>
              <p:cNvPr id="32" name="Arrow: Right 31">
                <a:extLst>
                  <a:ext uri="{FF2B5EF4-FFF2-40B4-BE49-F238E27FC236}">
                    <a16:creationId xmlns:a16="http://schemas.microsoft.com/office/drawing/2014/main" id="{23F6C876-562E-4AE3-B3E5-D2A91DD87D65}"/>
                  </a:ext>
                </a:extLst>
              </p:cNvPr>
              <p:cNvSpPr/>
              <p:nvPr/>
            </p:nvSpPr>
            <p:spPr>
              <a:xfrm rot="5400000">
                <a:off x="4404700" y="2387556"/>
                <a:ext cx="354587" cy="425505"/>
              </a:xfrm>
              <a:prstGeom prst="rightArrow">
                <a:avLst>
                  <a:gd name="adj1" fmla="val 60000"/>
                  <a:gd name="adj2" fmla="val 50000"/>
                </a:avLst>
              </a:prstGeom>
              <a:sp3d z="-52400" extrusionH="181000" contourW="38100" prstMaterial="matte">
                <a:contourClr>
                  <a:schemeClr val="lt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3" name="Arrow: Right 4">
                <a:extLst>
                  <a:ext uri="{FF2B5EF4-FFF2-40B4-BE49-F238E27FC236}">
                    <a16:creationId xmlns:a16="http://schemas.microsoft.com/office/drawing/2014/main" id="{080753B0-DC8E-4B48-B90F-7902C4D7C6B4}"/>
                  </a:ext>
                </a:extLst>
              </p:cNvPr>
              <p:cNvSpPr txBox="1"/>
              <p:nvPr/>
            </p:nvSpPr>
            <p:spPr>
              <a:xfrm>
                <a:off x="4454342" y="2423015"/>
                <a:ext cx="255303" cy="248211"/>
              </a:xfrm>
              <a:prstGeom prst="rect">
                <a:avLst/>
              </a:prstGeom>
              <a:sp3d z="-524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p:txBody>
          </p:sp>
        </p:grpSp>
      </p:grpSp>
      <p:sp>
        <p:nvSpPr>
          <p:cNvPr id="34" name="Title 1">
            <a:extLst>
              <a:ext uri="{FF2B5EF4-FFF2-40B4-BE49-F238E27FC236}">
                <a16:creationId xmlns:a16="http://schemas.microsoft.com/office/drawing/2014/main" id="{ED01209F-1EB0-431D-B195-134F8D470397}"/>
              </a:ext>
            </a:extLst>
          </p:cNvPr>
          <p:cNvSpPr>
            <a:spLocks noGrp="1"/>
          </p:cNvSpPr>
          <p:nvPr>
            <p:ph type="title"/>
          </p:nvPr>
        </p:nvSpPr>
        <p:spPr>
          <a:xfrm>
            <a:off x="820776" y="247942"/>
            <a:ext cx="3419095" cy="1646172"/>
          </a:xfrm>
        </p:spPr>
        <p:txBody>
          <a:bodyPr>
            <a:normAutofit/>
          </a:bodyPr>
          <a:lstStyle/>
          <a:p>
            <a:r>
              <a:rPr lang="en-US" sz="3000" dirty="0"/>
              <a:t>Workflow in </a:t>
            </a:r>
            <a:r>
              <a:rPr lang="en-US" sz="3000" dirty="0" err="1"/>
              <a:t>jupyter</a:t>
            </a:r>
            <a:endParaRPr lang="en-US" sz="3000" dirty="0"/>
          </a:p>
        </p:txBody>
      </p:sp>
    </p:spTree>
    <p:extLst>
      <p:ext uri="{BB962C8B-B14F-4D97-AF65-F5344CB8AC3E}">
        <p14:creationId xmlns:p14="http://schemas.microsoft.com/office/powerpoint/2010/main" val="2354422150"/>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otalTime>8</TotalTime>
  <Words>662</Words>
  <Application>Microsoft Office PowerPoint</Application>
  <PresentationFormat>Widescreen</PresentationFormat>
  <Paragraphs>79</Paragraphs>
  <Slides>53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Wingdings 3</vt:lpstr>
      <vt:lpstr>Century Gothic</vt:lpstr>
      <vt:lpstr>Arial</vt:lpstr>
      <vt:lpstr>Wingdings</vt:lpstr>
      <vt:lpstr>Slice</vt:lpstr>
      <vt:lpstr>Crime data analysis and visualization of Kansas city </vt:lpstr>
      <vt:lpstr>Credible Source</vt:lpstr>
      <vt:lpstr>PowerPoint Presentation</vt:lpstr>
      <vt:lpstr>New Findings</vt:lpstr>
      <vt:lpstr>motivation</vt:lpstr>
      <vt:lpstr>     background</vt:lpstr>
      <vt:lpstr>Implementation ENVIRONMENTS</vt:lpstr>
      <vt:lpstr>PowerPoint Presentation</vt:lpstr>
      <vt:lpstr>Workflow in jupyter</vt:lpstr>
      <vt:lpstr>          Step's to upload data set in aws s3 bucket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Contribution/Collaboration: </vt:lpstr>
      <vt:lpstr>Summary/ Conclusion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data analysis and visualization of Kansas city</dc:title>
  <dc:creator>Geetanjali Makineni</dc:creator>
  <cp:lastModifiedBy>Geetanjali Makineni</cp:lastModifiedBy>
  <cp:revision>3</cp:revision>
  <dcterms:created xsi:type="dcterms:W3CDTF">2020-05-05T04:48:57Z</dcterms:created>
  <dcterms:modified xsi:type="dcterms:W3CDTF">2020-05-05T04:59:23Z</dcterms:modified>
</cp:coreProperties>
</file>